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2" r:id="rId3"/>
    <p:sldMasterId id="2147483654" r:id="rId4"/>
    <p:sldMasterId id="2147483656" r:id="rId5"/>
  </p:sldMasterIdLst>
  <p:notesMasterIdLst>
    <p:notesMasterId r:id="rId43"/>
  </p:notesMasterIdLst>
  <p:sldIdLst>
    <p:sldId id="256" r:id="rId6"/>
    <p:sldId id="257" r:id="rId7"/>
    <p:sldId id="258" r:id="rId8"/>
    <p:sldId id="259" r:id="rId9"/>
    <p:sldId id="260" r:id="rId10"/>
    <p:sldId id="261" r:id="rId11"/>
    <p:sldId id="262" r:id="rId12"/>
    <p:sldId id="263" r:id="rId13"/>
    <p:sldId id="264" r:id="rId14"/>
    <p:sldId id="265" r:id="rId15"/>
    <p:sldId id="292" r:id="rId16"/>
    <p:sldId id="291"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Lst>
  <p:sldSz cx="9144000" cy="5143500" type="screen16x9"/>
  <p:notesSz cx="6858000" cy="9144000"/>
  <p:embeddedFontLst>
    <p:embeddedFont>
      <p:font typeface="Calibri" panose="020F0502020204030204" pitchFamily="34" charset="0"/>
      <p:regular r:id="rId44"/>
      <p:bold r:id="rId45"/>
      <p:italic r:id="rId46"/>
      <p:boldItalic r:id="rId47"/>
    </p:embeddedFont>
    <p:embeddedFont>
      <p:font typeface="Consolas" panose="020B0609020204030204" pitchFamily="49" charset="0"/>
      <p:regular r:id="rId48"/>
      <p:bold r:id="rId49"/>
      <p:italic r:id="rId50"/>
      <p:boldItalic r:id="rId51"/>
    </p:embeddedFont>
    <p:embeddedFont>
      <p:font typeface="Gill Sans" panose="020B0502020104020203" pitchFamily="34" charset="-79"/>
      <p:regular r:id="rId52"/>
      <p:bold r:id="rId53"/>
    </p:embeddedFont>
    <p:embeddedFont>
      <p:font typeface="Helvetica Neue" panose="02000503000000020004" pitchFamily="2" charset="0"/>
      <p:regular r:id="rId54"/>
      <p:bold r:id="rId55"/>
      <p:italic r:id="rId56"/>
      <p:boldItalic r:id="rId57"/>
    </p:embeddedFont>
    <p:embeddedFont>
      <p:font typeface="Helvetica Neue Light" panose="02000403000000020004"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2" roundtripDataSignature="AMtx7miTeSAyEn9cHuFyvGuYk1B23sNH2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p:restoredTop sz="94694"/>
  </p:normalViewPr>
  <p:slideViewPr>
    <p:cSldViewPr snapToGrid="0">
      <p:cViewPr varScale="1">
        <p:scale>
          <a:sx n="161" d="100"/>
          <a:sy n="161" d="100"/>
        </p:scale>
        <p:origin x="34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font" Target="fonts/font18.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3.fntdata"/><Relationship Id="rId59" Type="http://schemas.openxmlformats.org/officeDocument/2006/relationships/font" Target="fonts/font16.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font" Target="fonts/font11.fntdata"/><Relationship Id="rId62"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6.fntdata"/><Relationship Id="rId57" Type="http://schemas.openxmlformats.org/officeDocument/2006/relationships/font" Target="fonts/font14.fntdata"/><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1.fntdata"/><Relationship Id="rId52" Type="http://schemas.openxmlformats.org/officeDocument/2006/relationships/font" Target="fonts/font9.fntdata"/><Relationship Id="rId60" Type="http://schemas.openxmlformats.org/officeDocument/2006/relationships/font" Target="fonts/font17.fntdata"/><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4D55"/>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4D55"/>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753"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753"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753"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753"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753"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753"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753"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753"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75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004D55"/>
                </a:solidFill>
                <a:latin typeface="Helvetica Neue Light"/>
                <a:ea typeface="Helvetica Neue Light"/>
                <a:cs typeface="Helvetica Neue Light"/>
                <a:sym typeface="Helvetica Neue Light"/>
              </a:defRPr>
            </a:lvl1pPr>
            <a:lvl2pPr marR="0" lvl="1"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2pPr>
            <a:lvl3pPr marR="0" lvl="2"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3pPr>
            <a:lvl4pPr marR="0" lvl="3"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4pPr>
            <a:lvl5pPr marR="0" lvl="4" algn="ctr"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400"/>
              <a:buFont typeface="Arial"/>
              <a:buNone/>
              <a:defRPr sz="2636" b="0" i="0" u="none" strike="noStrike" cap="none">
                <a:solidFill>
                  <a:srgbClr val="004D55"/>
                </a:solidFill>
                <a:latin typeface="Helvetica Neue Light"/>
                <a:ea typeface="Helvetica Neue Light"/>
                <a:cs typeface="Helvetica Neue Light"/>
                <a:sym typeface="Helvetica Neue Light"/>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4D55"/>
                </a:solidFill>
                <a:latin typeface="Helvetica Neue Light"/>
                <a:ea typeface="Helvetica Neue Light"/>
                <a:cs typeface="Helvetica Neue Light"/>
                <a:sym typeface="Helvetica Neue Light"/>
              </a:rPr>
              <a:t>‹#›</a:t>
            </a:fld>
            <a:endParaRPr sz="1200" b="0" i="0" u="none" strike="noStrike" cap="none">
              <a:solidFill>
                <a:srgbClr val="004D55"/>
              </a:solidFill>
              <a:latin typeface="Helvetica Neue Light"/>
              <a:ea typeface="Helvetica Neue Light"/>
              <a:cs typeface="Helvetica Neue Light"/>
              <a:sym typeface="Helvetica Neue Ligh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 name="Google Shape;6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 name="Google Shape;6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67" name="Google Shape;67;p1: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a:t>RIPE Cooperation Working Group Small task team</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3cf1963b1a_0_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g23cf1963b1a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3cf1963b1a_0_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 name="Google Shape;147;g23cf1963b1a_0_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8" name="Google Shape;148;g23cf1963b1a_0_2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23cf4593fa3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g23cf4593fa3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g23cf4593fa3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3dea4cf58e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3dea4cf58e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23dea4cf58e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3cf1963b1a_1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g23cf1963b1a_1_2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23cf1963b1a_1_2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18</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3cf1963b1a_1_2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23cf1963b1a_1_2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23cf1963b1a_1_28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3cf1963b1a_1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g23cf1963b1a_1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g23cf1963b1a_1_30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20</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3cf1963b1a_1_3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g23cf1963b1a_1_3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8" name="Google Shape;218;g23cf1963b1a_1_3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3" name="Google Shape;7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3cf1963b1a_1_3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g23cf1963b1a_1_3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Should we differentiate  private and public peering (at IXP level)? Too complicated for THIS deck of slides which only is an introduction I think…</a:t>
            </a:r>
            <a:endParaRPr/>
          </a:p>
          <a:p>
            <a:pPr marL="0" lvl="0" indent="0" algn="l" rtl="0">
              <a:lnSpc>
                <a:spcPct val="100000"/>
              </a:lnSpc>
              <a:spcBef>
                <a:spcPts val="0"/>
              </a:spcBef>
              <a:spcAft>
                <a:spcPts val="0"/>
              </a:spcAft>
              <a:buSzPts val="1400"/>
              <a:buNone/>
            </a:pPr>
            <a:r>
              <a:rPr lang="en-US"/>
              <a:t>See slide 30.</a:t>
            </a:r>
            <a:endParaRPr/>
          </a:p>
        </p:txBody>
      </p:sp>
      <p:sp>
        <p:nvSpPr>
          <p:cNvPr id="239" name="Google Shape;239;g23cf1963b1a_1_3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23cf1963b1a_1_3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g23cf1963b1a_1_3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7" name="Google Shape;247;g23cf1963b1a_1_3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23</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23cf1963b1a_1_3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g23cf1963b1a_1_3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5" name="Google Shape;255;g23cf1963b1a_1_35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24</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3cf1963b1a_1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g23cf1963b1a_1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3" name="Google Shape;263;g23cf1963b1a_1_3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25</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23cf1963b1a_1_3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9" name="Google Shape;279;g23cf1963b1a_1_3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g23cf1963b1a_1_37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23cf1963b1a_1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6" name="Google Shape;296;g23cf1963b1a_1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23cf1963b1a_1_39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27</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g23cf1963b1a_1_4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g23cf1963b1a_1_40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6" name="Google Shape;316;g23cf1963b1a_1_4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28</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3cf1963b1a_1_4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g23cf1963b1a_1_4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6" name="Google Shape;336;g23cf1963b1a_1_4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23d1825f59b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8" name="Google Shape;358;g23d1825f59b_3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23d1825f59b_3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23d1825f59b_3_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9" name="Google Shape;379;g23d1825f59b_3_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0" name="Google Shape;380;g23d1825f59b_3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31</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sz="1000"/>
              <a:t>From European Declaration on Digital Rights and Principles</a:t>
            </a:r>
            <a:endParaRPr/>
          </a:p>
          <a:p>
            <a:pPr marL="457200" marR="0" lvl="0" indent="-228600" algn="l" rtl="0">
              <a:lnSpc>
                <a:spcPct val="100000"/>
              </a:lnSpc>
              <a:spcBef>
                <a:spcPts val="0"/>
              </a:spcBef>
              <a:spcAft>
                <a:spcPts val="0"/>
              </a:spcAft>
              <a:buSzPts val="1400"/>
              <a:buNone/>
            </a:pPr>
            <a:endParaRPr sz="1000"/>
          </a:p>
          <a:p>
            <a:pPr marL="457200" marR="0" lvl="0" indent="-228600" algn="l" rtl="0">
              <a:lnSpc>
                <a:spcPct val="100000"/>
              </a:lnSpc>
              <a:spcBef>
                <a:spcPts val="0"/>
              </a:spcBef>
              <a:spcAft>
                <a:spcPts val="0"/>
              </a:spcAft>
              <a:buSzPts val="1400"/>
              <a:buNone/>
            </a:pPr>
            <a:r>
              <a:rPr lang="en-US" sz="1000"/>
              <a:t>Consensus 🡪 Declaration signed by European Commission, European Parliamen and the Council</a:t>
            </a:r>
            <a:endParaRPr/>
          </a:p>
        </p:txBody>
      </p:sp>
      <p:sp>
        <p:nvSpPr>
          <p:cNvPr id="81" name="Google Shape;81;p23: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a:t>RIPE Cooperation Working Group Small task team</a:t>
            </a:r>
            <a:endParaRPr/>
          </a:p>
        </p:txBody>
      </p:sp>
      <p:sp>
        <p:nvSpPr>
          <p:cNvPr id="82" name="Google Shape;82;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4D55"/>
                </a:solidFill>
                <a:latin typeface="Helvetica Neue Light"/>
                <a:ea typeface="Helvetica Neue Light"/>
                <a:cs typeface="Helvetica Neue Light"/>
                <a:sym typeface="Helvetica Neue Light"/>
              </a:rPr>
              <a:t>3</a:t>
            </a:fld>
            <a:endParaRPr sz="1200" b="0" i="0" u="none" strike="noStrike" cap="none">
              <a:solidFill>
                <a:srgbClr val="004D55"/>
              </a:solidFill>
              <a:latin typeface="Helvetica Neue Light"/>
              <a:ea typeface="Helvetica Neue Light"/>
              <a:cs typeface="Helvetica Neue Light"/>
              <a:sym typeface="Helvetica Neue Ligh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23cf1963b1a_1_4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g23cf1963b1a_1_4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g23cf1963b1a_1_45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32</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23cf1963b1a_1_4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1" name="Google Shape;411;g23cf1963b1a_1_4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g23cf1963b1a_1_4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33</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3cf1963b1a_1_4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9" name="Google Shape;419;g23cf1963b1a_1_4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0" name="Google Shape;420;g23cf1963b1a_1_4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34</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23cf1963b1a_1_4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23cf1963b1a_1_4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g23cf1963b1a_1_48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35</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23cf1963b1a_1_5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4" name="Google Shape;464;g23cf1963b1a_1_5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5" name="Google Shape;465;g23cf1963b1a_1_5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2" name="Google Shape;4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a:t>RIPE Cooperation Working Group Small task team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 name="Google Shape;89;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From the Consultation announcement</a:t>
            </a:r>
            <a:endParaRPr/>
          </a:p>
        </p:txBody>
      </p:sp>
      <p:sp>
        <p:nvSpPr>
          <p:cNvPr id="90" name="Google Shape;90;p24: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SzPts val="1400"/>
              <a:buNone/>
            </a:pPr>
            <a:r>
              <a:rPr lang="en-US"/>
              <a:t>RIPE Cooperation Working Group Small task team</a:t>
            </a:r>
            <a:endParaRPr/>
          </a:p>
        </p:txBody>
      </p:sp>
      <p:sp>
        <p:nvSpPr>
          <p:cNvPr id="91" name="Google Shape;9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rgbClr val="004D55"/>
                </a:solidFill>
                <a:latin typeface="Helvetica Neue Light"/>
                <a:ea typeface="Helvetica Neue Light"/>
                <a:cs typeface="Helvetica Neue Light"/>
                <a:sym typeface="Helvetica Neue Light"/>
              </a:rPr>
              <a:t>4</a:t>
            </a:fld>
            <a:endParaRPr sz="1200" b="0" i="0" u="none" strike="noStrike" cap="none">
              <a:solidFill>
                <a:srgbClr val="004D55"/>
              </a:solidFill>
              <a:latin typeface="Helvetica Neue Light"/>
              <a:ea typeface="Helvetica Neue Light"/>
              <a:cs typeface="Helvetica Neue Light"/>
              <a:sym typeface="Helvetica Neue Ligh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88900" lvl="0" indent="0" algn="l" rtl="0">
              <a:lnSpc>
                <a:spcPct val="142857"/>
              </a:lnSpc>
              <a:spcBef>
                <a:spcPts val="0"/>
              </a:spcBef>
              <a:spcAft>
                <a:spcPts val="0"/>
              </a:spcAft>
              <a:buClr>
                <a:schemeClr val="dk1"/>
              </a:buClr>
              <a:buSzPts val="1100"/>
              <a:buFont typeface="Arial"/>
              <a:buNone/>
            </a:pPr>
            <a:r>
              <a:rPr lang="en-US" sz="1050">
                <a:solidFill>
                  <a:srgbClr val="333333"/>
                </a:solidFill>
                <a:highlight>
                  <a:srgbClr val="FFFFFF"/>
                </a:highlight>
                <a:latin typeface="Arial"/>
                <a:ea typeface="Arial"/>
                <a:cs typeface="Arial"/>
                <a:sym typeface="Arial"/>
              </a:rPr>
              <a:t>it could lead to a future EU legislative initiative to intervene because of a perceived imbalance that could negatively impact Europe’s ambitions and the necessary investments in Internet infrastructure to achieve these</a:t>
            </a:r>
            <a:endParaRPr sz="1000">
              <a:solidFill>
                <a:srgbClr val="333333"/>
              </a:solidFill>
              <a:highlight>
                <a:srgbClr val="F5F5F5"/>
              </a:highlight>
              <a:latin typeface="Consolas"/>
              <a:ea typeface="Consolas"/>
              <a:cs typeface="Consolas"/>
              <a:sym typeface="Consolas"/>
            </a:endParaRPr>
          </a:p>
          <a:p>
            <a:pPr marL="0" lvl="0" indent="0" algn="l" rtl="0">
              <a:lnSpc>
                <a:spcPct val="100000"/>
              </a:lnSpc>
              <a:spcBef>
                <a:spcPts val="80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98" name="Google Shape;9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88900" marR="88900" lvl="0" indent="0" algn="l" rtl="0">
              <a:lnSpc>
                <a:spcPct val="142857"/>
              </a:lnSpc>
              <a:spcBef>
                <a:spcPts val="0"/>
              </a:spcBef>
              <a:spcAft>
                <a:spcPts val="0"/>
              </a:spcAft>
              <a:buSzPts val="1100"/>
              <a:buNone/>
            </a:pPr>
            <a:r>
              <a:rPr lang="en-US" sz="1000">
                <a:solidFill>
                  <a:srgbClr val="333333"/>
                </a:solidFill>
                <a:highlight>
                  <a:srgbClr val="F5F5F5"/>
                </a:highlight>
                <a:latin typeface="Consolas"/>
                <a:ea typeface="Consolas"/>
                <a:cs typeface="Consolas"/>
                <a:sym typeface="Consolas"/>
              </a:rPr>
              <a:t>‘</a:t>
            </a:r>
            <a:endParaRPr/>
          </a:p>
          <a:p>
            <a:pPr marL="0" lvl="0" indent="0" algn="l" rtl="0">
              <a:lnSpc>
                <a:spcPct val="100000"/>
              </a:lnSpc>
              <a:spcBef>
                <a:spcPts val="800"/>
              </a:spcBef>
              <a:spcAft>
                <a:spcPts val="0"/>
              </a:spcAft>
              <a:buSzPts val="1400"/>
              <a:buNone/>
            </a:pPr>
            <a:endParaRPr/>
          </a:p>
        </p:txBody>
      </p:sp>
      <p:sp>
        <p:nvSpPr>
          <p:cNvPr id="105" name="Google Shape;105;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23cf1963b1a_0_5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23cf1963b1a_0_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3cf1963b1a_0_4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g23cf1963b1a_0_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p16"/>
          <p:cNvSpPr txBox="1">
            <a:spLocks noGrp="1"/>
          </p:cNvSpPr>
          <p:nvPr>
            <p:ph type="title"/>
          </p:nvPr>
        </p:nvSpPr>
        <p:spPr>
          <a:xfrm>
            <a:off x="4214812" y="1346150"/>
            <a:ext cx="4697016" cy="1460004"/>
          </a:xfrm>
          <a:prstGeom prst="rect">
            <a:avLst/>
          </a:prstGeom>
          <a:noFill/>
          <a:ln>
            <a:noFill/>
          </a:ln>
        </p:spPr>
        <p:txBody>
          <a:bodyPr spcFirstLastPara="1" wrap="square" lIns="50800" tIns="50800" rIns="50800" bIns="508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6"/>
          <p:cNvSpPr txBox="1">
            <a:spLocks noGrp="1"/>
          </p:cNvSpPr>
          <p:nvPr>
            <p:ph type="body" idx="1"/>
          </p:nvPr>
        </p:nvSpPr>
        <p:spPr>
          <a:xfrm>
            <a:off x="4214812" y="2960191"/>
            <a:ext cx="4697016" cy="1460004"/>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0"/>
        <p:cNvGrpSpPr/>
        <p:nvPr/>
      </p:nvGrpSpPr>
      <p:grpSpPr>
        <a:xfrm>
          <a:off x="0" y="0"/>
          <a:ext cx="0" cy="0"/>
          <a:chOff x="0" y="0"/>
          <a:chExt cx="0" cy="0"/>
        </a:xfrm>
      </p:grpSpPr>
      <p:sp>
        <p:nvSpPr>
          <p:cNvPr id="31" name="Google Shape;31;p18"/>
          <p:cNvSpPr txBox="1">
            <a:spLocks noGrp="1"/>
          </p:cNvSpPr>
          <p:nvPr>
            <p:ph type="title"/>
          </p:nvPr>
        </p:nvSpPr>
        <p:spPr>
          <a:xfrm>
            <a:off x="500064" y="133945"/>
            <a:ext cx="8268891" cy="529084"/>
          </a:xfrm>
          <a:prstGeom prst="rect">
            <a:avLst/>
          </a:prstGeom>
          <a:noFill/>
          <a:ln>
            <a:noFill/>
          </a:ln>
        </p:spPr>
        <p:txBody>
          <a:bodyPr spcFirstLastPara="1" wrap="square" lIns="50800" tIns="50800" rIns="50800" bIns="508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8"/>
          <p:cNvSpPr txBox="1">
            <a:spLocks noGrp="1"/>
          </p:cNvSpPr>
          <p:nvPr>
            <p:ph type="body" idx="1"/>
          </p:nvPr>
        </p:nvSpPr>
        <p:spPr>
          <a:xfrm>
            <a:off x="500064" y="850553"/>
            <a:ext cx="8268891" cy="3777258"/>
          </a:xfrm>
          <a:prstGeom prst="rect">
            <a:avLst/>
          </a:prstGeom>
          <a:noFill/>
          <a:ln>
            <a:noFill/>
          </a:ln>
        </p:spPr>
        <p:txBody>
          <a:bodyPr spcFirstLastPara="1" wrap="square" lIns="50800" tIns="50800" rIns="50800" bIns="50800" anchor="t" anchorCtr="0">
            <a:noAutofit/>
          </a:bodyPr>
          <a:lstStyle>
            <a:lvl1pPr marL="457200" lvl="0" indent="-307467" algn="l">
              <a:lnSpc>
                <a:spcPct val="120000"/>
              </a:lnSpc>
              <a:spcBef>
                <a:spcPts val="369"/>
              </a:spcBef>
              <a:spcAft>
                <a:spcPts val="0"/>
              </a:spcAft>
              <a:buSzPts val="1242"/>
              <a:buChar char="•"/>
              <a:defRPr/>
            </a:lvl1pPr>
            <a:lvl2pPr marL="914400" lvl="1" indent="-307467" algn="l">
              <a:lnSpc>
                <a:spcPct val="120000"/>
              </a:lnSpc>
              <a:spcBef>
                <a:spcPts val="369"/>
              </a:spcBef>
              <a:spcAft>
                <a:spcPts val="0"/>
              </a:spcAft>
              <a:buSzPts val="1242"/>
              <a:buChar char="–"/>
              <a:defRPr/>
            </a:lvl2pPr>
            <a:lvl3pPr marL="1371600" lvl="2" indent="-307467" algn="l">
              <a:lnSpc>
                <a:spcPct val="120000"/>
              </a:lnSpc>
              <a:spcBef>
                <a:spcPts val="369"/>
              </a:spcBef>
              <a:spcAft>
                <a:spcPts val="0"/>
              </a:spcAft>
              <a:buSzPts val="1242"/>
              <a:buChar char="–"/>
              <a:defRPr/>
            </a:lvl3pPr>
            <a:lvl4pPr marL="1828800" lvl="3" indent="-307467" algn="l">
              <a:lnSpc>
                <a:spcPct val="120000"/>
              </a:lnSpc>
              <a:spcBef>
                <a:spcPts val="369"/>
              </a:spcBef>
              <a:spcAft>
                <a:spcPts val="0"/>
              </a:spcAft>
              <a:buSzPts val="1242"/>
              <a:buChar char="–"/>
              <a:defRPr/>
            </a:lvl4pPr>
            <a:lvl5pPr marL="2286000" lvl="4" indent="-307467" algn="l">
              <a:lnSpc>
                <a:spcPct val="120000"/>
              </a:lnSpc>
              <a:spcBef>
                <a:spcPts val="369"/>
              </a:spcBef>
              <a:spcAft>
                <a:spcPts val="0"/>
              </a:spcAft>
              <a:buSzPts val="1242"/>
              <a:buChar char="–"/>
              <a:defRPr/>
            </a:lvl5pPr>
            <a:lvl6pPr marL="2743200" lvl="5" indent="-307467" algn="l">
              <a:lnSpc>
                <a:spcPct val="120000"/>
              </a:lnSpc>
              <a:spcBef>
                <a:spcPts val="369"/>
              </a:spcBef>
              <a:spcAft>
                <a:spcPts val="0"/>
              </a:spcAft>
              <a:buSzPts val="1242"/>
              <a:buChar char="–"/>
              <a:defRPr/>
            </a:lvl6pPr>
            <a:lvl7pPr marL="3200400" lvl="6" indent="-307467" algn="l">
              <a:lnSpc>
                <a:spcPct val="120000"/>
              </a:lnSpc>
              <a:spcBef>
                <a:spcPts val="369"/>
              </a:spcBef>
              <a:spcAft>
                <a:spcPts val="0"/>
              </a:spcAft>
              <a:buSzPts val="1242"/>
              <a:buChar char="–"/>
              <a:defRPr/>
            </a:lvl7pPr>
            <a:lvl8pPr marL="3657600" lvl="7" indent="-307466" algn="l">
              <a:lnSpc>
                <a:spcPct val="120000"/>
              </a:lnSpc>
              <a:spcBef>
                <a:spcPts val="369"/>
              </a:spcBef>
              <a:spcAft>
                <a:spcPts val="0"/>
              </a:spcAft>
              <a:buSzPts val="1242"/>
              <a:buChar char="–"/>
              <a:defRPr/>
            </a:lvl8pPr>
            <a:lvl9pPr marL="4114800" lvl="8" indent="-307466" algn="l">
              <a:lnSpc>
                <a:spcPct val="120000"/>
              </a:lnSpc>
              <a:spcBef>
                <a:spcPts val="369"/>
              </a:spcBef>
              <a:spcAft>
                <a:spcPts val="0"/>
              </a:spcAft>
              <a:buSzPts val="1242"/>
              <a:buChar char="–"/>
              <a:defRPr/>
            </a:lvl9pPr>
          </a:lstStyle>
          <a:p>
            <a:endParaRPr/>
          </a:p>
        </p:txBody>
      </p:sp>
      <p:sp>
        <p:nvSpPr>
          <p:cNvPr id="33" name="Google Shape;33;p18"/>
          <p:cNvSpPr txBox="1">
            <a:spLocks noGrp="1"/>
          </p:cNvSpPr>
          <p:nvPr>
            <p:ph type="sldNum" idx="12"/>
          </p:nvPr>
        </p:nvSpPr>
        <p:spPr>
          <a:xfrm>
            <a:off x="8777883" y="4902398"/>
            <a:ext cx="239986" cy="174129"/>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g23cf1963b1a_1_544"/>
          <p:cNvSpPr txBox="1">
            <a:spLocks noGrp="1"/>
          </p:cNvSpPr>
          <p:nvPr>
            <p:ph type="title"/>
          </p:nvPr>
        </p:nvSpPr>
        <p:spPr>
          <a:xfrm>
            <a:off x="4214812" y="1346150"/>
            <a:ext cx="4697100" cy="1460100"/>
          </a:xfrm>
          <a:prstGeom prst="rect">
            <a:avLst/>
          </a:prstGeom>
          <a:noFill/>
          <a:ln>
            <a:noFill/>
          </a:ln>
        </p:spPr>
        <p:txBody>
          <a:bodyPr spcFirstLastPara="1" wrap="square" lIns="50800" tIns="50800" rIns="50800" bIns="508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g23cf1963b1a_1_544"/>
          <p:cNvSpPr txBox="1">
            <a:spLocks noGrp="1"/>
          </p:cNvSpPr>
          <p:nvPr>
            <p:ph type="body" idx="1"/>
          </p:nvPr>
        </p:nvSpPr>
        <p:spPr>
          <a:xfrm>
            <a:off x="4214812" y="2960191"/>
            <a:ext cx="4697100" cy="1460100"/>
          </a:xfrm>
          <a:prstGeom prst="rect">
            <a:avLst/>
          </a:prstGeom>
          <a:noFill/>
          <a:ln>
            <a:noFill/>
          </a:ln>
        </p:spPr>
        <p:txBody>
          <a:bodyPr spcFirstLastPara="1" wrap="square" lIns="50800" tIns="50800" rIns="50800" bIns="50800" anchor="t" anchorCtr="0">
            <a:noAutofit/>
          </a:bodyPr>
          <a:lstStyle>
            <a:lvl1pPr marL="457200" lvl="0" indent="-228600" algn="l">
              <a:lnSpc>
                <a:spcPct val="100000"/>
              </a:lnSpc>
              <a:spcBef>
                <a:spcPts val="0"/>
              </a:spcBef>
              <a:spcAft>
                <a:spcPts val="0"/>
              </a:spcAft>
              <a:buSzPts val="1400"/>
              <a:buNone/>
              <a:defRPr/>
            </a:lvl1pPr>
            <a:lvl2pPr marL="914400" lvl="1" indent="-228600" algn="l">
              <a:lnSpc>
                <a:spcPct val="100000"/>
              </a:lnSpc>
              <a:spcBef>
                <a:spcPts val="0"/>
              </a:spcBef>
              <a:spcAft>
                <a:spcPts val="0"/>
              </a:spcAft>
              <a:buSzPts val="1400"/>
              <a:buNone/>
              <a:defRPr/>
            </a:lvl2pPr>
            <a:lvl3pPr marL="1371600" lvl="2" indent="-228600" algn="l">
              <a:lnSpc>
                <a:spcPct val="100000"/>
              </a:lnSpc>
              <a:spcBef>
                <a:spcPts val="0"/>
              </a:spcBef>
              <a:spcAft>
                <a:spcPts val="0"/>
              </a:spcAft>
              <a:buSzPts val="1400"/>
              <a:buNone/>
              <a:defRPr/>
            </a:lvl3pPr>
            <a:lvl4pPr marL="1828800" lvl="3" indent="-228600" algn="l">
              <a:lnSpc>
                <a:spcPct val="100000"/>
              </a:lnSpc>
              <a:spcBef>
                <a:spcPts val="0"/>
              </a:spcBef>
              <a:spcAft>
                <a:spcPts val="0"/>
              </a:spcAft>
              <a:buSzPts val="1400"/>
              <a:buNone/>
              <a:defRPr/>
            </a:lvl4pPr>
            <a:lvl5pPr marL="2286000" lvl="4" indent="-228600" algn="l">
              <a:lnSpc>
                <a:spcPct val="100000"/>
              </a:lnSpc>
              <a:spcBef>
                <a:spcPts val="0"/>
              </a:spcBef>
              <a:spcAft>
                <a:spcPts val="0"/>
              </a:spcAft>
              <a:buSzPts val="1400"/>
              <a:buNone/>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23cf1963b1a_1_556"/>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g23cf1963b1a_1_556"/>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lvl1pPr marL="457200" lvl="0" indent="-307467" algn="l">
              <a:lnSpc>
                <a:spcPct val="120000"/>
              </a:lnSpc>
              <a:spcBef>
                <a:spcPts val="369"/>
              </a:spcBef>
              <a:spcAft>
                <a:spcPts val="0"/>
              </a:spcAft>
              <a:buSzPts val="1242"/>
              <a:buChar char="•"/>
              <a:defRPr/>
            </a:lvl1pPr>
            <a:lvl2pPr marL="914400" lvl="1" indent="-307467" algn="l">
              <a:lnSpc>
                <a:spcPct val="120000"/>
              </a:lnSpc>
              <a:spcBef>
                <a:spcPts val="369"/>
              </a:spcBef>
              <a:spcAft>
                <a:spcPts val="0"/>
              </a:spcAft>
              <a:buSzPts val="1242"/>
              <a:buChar char="–"/>
              <a:defRPr/>
            </a:lvl2pPr>
            <a:lvl3pPr marL="1371600" lvl="2" indent="-307467" algn="l">
              <a:lnSpc>
                <a:spcPct val="120000"/>
              </a:lnSpc>
              <a:spcBef>
                <a:spcPts val="369"/>
              </a:spcBef>
              <a:spcAft>
                <a:spcPts val="0"/>
              </a:spcAft>
              <a:buSzPts val="1242"/>
              <a:buChar char="–"/>
              <a:defRPr/>
            </a:lvl3pPr>
            <a:lvl4pPr marL="1828800" lvl="3" indent="-307467" algn="l">
              <a:lnSpc>
                <a:spcPct val="120000"/>
              </a:lnSpc>
              <a:spcBef>
                <a:spcPts val="369"/>
              </a:spcBef>
              <a:spcAft>
                <a:spcPts val="0"/>
              </a:spcAft>
              <a:buSzPts val="1242"/>
              <a:buChar char="–"/>
              <a:defRPr/>
            </a:lvl4pPr>
            <a:lvl5pPr marL="2286000" lvl="4" indent="-307467" algn="l">
              <a:lnSpc>
                <a:spcPct val="120000"/>
              </a:lnSpc>
              <a:spcBef>
                <a:spcPts val="369"/>
              </a:spcBef>
              <a:spcAft>
                <a:spcPts val="0"/>
              </a:spcAft>
              <a:buSzPts val="1242"/>
              <a:buChar char="–"/>
              <a:defRPr/>
            </a:lvl5pPr>
            <a:lvl6pPr marL="2743200" lvl="5" indent="-307467" algn="l">
              <a:lnSpc>
                <a:spcPct val="120000"/>
              </a:lnSpc>
              <a:spcBef>
                <a:spcPts val="369"/>
              </a:spcBef>
              <a:spcAft>
                <a:spcPts val="0"/>
              </a:spcAft>
              <a:buSzPts val="1242"/>
              <a:buChar char="–"/>
              <a:defRPr/>
            </a:lvl6pPr>
            <a:lvl7pPr marL="3200400" lvl="6" indent="-307467" algn="l">
              <a:lnSpc>
                <a:spcPct val="120000"/>
              </a:lnSpc>
              <a:spcBef>
                <a:spcPts val="369"/>
              </a:spcBef>
              <a:spcAft>
                <a:spcPts val="0"/>
              </a:spcAft>
              <a:buSzPts val="1242"/>
              <a:buChar char="–"/>
              <a:defRPr/>
            </a:lvl7pPr>
            <a:lvl8pPr marL="3657600" lvl="7" indent="-307466" algn="l">
              <a:lnSpc>
                <a:spcPct val="120000"/>
              </a:lnSpc>
              <a:spcBef>
                <a:spcPts val="369"/>
              </a:spcBef>
              <a:spcAft>
                <a:spcPts val="0"/>
              </a:spcAft>
              <a:buSzPts val="1242"/>
              <a:buChar char="–"/>
              <a:defRPr/>
            </a:lvl8pPr>
            <a:lvl9pPr marL="4114800" lvl="8" indent="-307466" algn="l">
              <a:lnSpc>
                <a:spcPct val="120000"/>
              </a:lnSpc>
              <a:spcBef>
                <a:spcPts val="369"/>
              </a:spcBef>
              <a:spcAft>
                <a:spcPts val="0"/>
              </a:spcAft>
              <a:buSzPts val="1242"/>
              <a:buChar char="–"/>
              <a:defRPr/>
            </a:lvl9pPr>
          </a:lstStyle>
          <a:p>
            <a:endParaRPr/>
          </a:p>
        </p:txBody>
      </p:sp>
      <p:sp>
        <p:nvSpPr>
          <p:cNvPr id="57" name="Google Shape;57;g23cf1963b1a_1_556"/>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lvl1pPr marL="0" marR="0" lvl="0"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1pPr>
            <a:lvl2pPr marL="0" marR="0" lvl="1"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2pPr>
            <a:lvl3pPr marL="0" marR="0" lvl="2"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3pPr>
            <a:lvl4pPr marL="0" marR="0" lvl="3"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4pPr>
            <a:lvl5pPr marL="0" marR="0" lvl="4"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5pPr>
            <a:lvl6pPr marL="0" marR="0" lvl="5"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6pPr>
            <a:lvl7pPr marL="0" marR="0" lvl="6"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7pPr>
            <a:lvl8pPr marL="0" marR="0" lvl="7"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8pPr>
            <a:lvl9pPr marL="0" marR="0" lvl="8" indent="0" algn="ctr">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5.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5"/>
          <p:cNvPicPr preferRelativeResize="0"/>
          <p:nvPr/>
        </p:nvPicPr>
        <p:blipFill rotWithShape="1">
          <a:blip r:embed="rId3">
            <a:alphaModFix/>
          </a:blip>
          <a:srcRect/>
          <a:stretch/>
        </p:blipFill>
        <p:spPr>
          <a:xfrm rot="5400000">
            <a:off x="2158002" y="-2145873"/>
            <a:ext cx="4827999" cy="9144001"/>
          </a:xfrm>
          <a:prstGeom prst="rect">
            <a:avLst/>
          </a:prstGeom>
          <a:noFill/>
          <a:ln>
            <a:noFill/>
          </a:ln>
        </p:spPr>
      </p:pic>
      <p:cxnSp>
        <p:nvCxnSpPr>
          <p:cNvPr id="11" name="Google Shape;11;p15"/>
          <p:cNvCxnSpPr/>
          <p:nvPr/>
        </p:nvCxnSpPr>
        <p:spPr>
          <a:xfrm>
            <a:off x="4232672" y="2879824"/>
            <a:ext cx="4929188" cy="0"/>
          </a:xfrm>
          <a:prstGeom prst="straightConnector1">
            <a:avLst/>
          </a:prstGeom>
          <a:noFill/>
          <a:ln w="12700" cap="flat" cmpd="sng">
            <a:solidFill>
              <a:schemeClr val="dk1"/>
            </a:solidFill>
            <a:prstDash val="solid"/>
            <a:round/>
            <a:headEnd type="none" w="sm" len="sm"/>
            <a:tailEnd type="none" w="sm" len="sm"/>
          </a:ln>
        </p:spPr>
      </p:cxnSp>
      <p:sp>
        <p:nvSpPr>
          <p:cNvPr id="12" name="Google Shape;12;p15"/>
          <p:cNvSpPr txBox="1">
            <a:spLocks noGrp="1"/>
          </p:cNvSpPr>
          <p:nvPr>
            <p:ph type="body" idx="1"/>
          </p:nvPr>
        </p:nvSpPr>
        <p:spPr>
          <a:xfrm>
            <a:off x="4214812" y="2960191"/>
            <a:ext cx="4697016" cy="1460004"/>
          </a:xfrm>
          <a:prstGeom prst="rect">
            <a:avLst/>
          </a:prstGeom>
          <a:noFill/>
          <a:ln>
            <a:noFill/>
          </a:ln>
        </p:spPr>
        <p:txBody>
          <a:bodyPr spcFirstLastPara="1" wrap="square" lIns="50800" tIns="50800" rIns="50800" bIns="508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5pPr>
            <a:lvl6pPr marL="2743200" marR="0" lvl="5"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6pPr>
            <a:lvl7pPr marL="3200400" marR="0" lvl="6"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7pPr>
            <a:lvl8pPr marL="3657600" marR="0" lvl="7"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8pPr>
            <a:lvl9pPr marL="4114800" marR="0" lvl="8"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9pPr>
          </a:lstStyle>
          <a:p>
            <a:endParaRPr/>
          </a:p>
        </p:txBody>
      </p:sp>
      <p:sp>
        <p:nvSpPr>
          <p:cNvPr id="13" name="Google Shape;13;p15"/>
          <p:cNvSpPr txBox="1">
            <a:spLocks noGrp="1"/>
          </p:cNvSpPr>
          <p:nvPr>
            <p:ph type="title"/>
          </p:nvPr>
        </p:nvSpPr>
        <p:spPr>
          <a:xfrm>
            <a:off x="4214812" y="1346150"/>
            <a:ext cx="4697016" cy="1460004"/>
          </a:xfrm>
          <a:prstGeom prst="rect">
            <a:avLst/>
          </a:prstGeom>
          <a:noFill/>
          <a:ln>
            <a:noFill/>
          </a:ln>
        </p:spPr>
        <p:txBody>
          <a:bodyPr spcFirstLastPara="1" wrap="square" lIns="50800" tIns="50800" rIns="50800" bIns="50800" anchor="b" anchorCtr="0">
            <a:noAutofit/>
          </a:bodyPr>
          <a:lstStyle>
            <a:lvl1pPr marR="0" lvl="0" algn="l" rtl="0">
              <a:lnSpc>
                <a:spcPct val="100000"/>
              </a:lnSpc>
              <a:spcBef>
                <a:spcPts val="0"/>
              </a:spcBef>
              <a:spcAft>
                <a:spcPts val="0"/>
              </a:spcAft>
              <a:buClr>
                <a:srgbClr val="000000"/>
              </a:buClr>
              <a:buSzPts val="1400"/>
              <a:buFont typeface="Arial"/>
              <a:buNone/>
              <a:defRPr sz="2531"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2531"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400"/>
              <a:buFont typeface="Arial"/>
              <a:buNone/>
              <a:defRPr sz="2531"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400"/>
              <a:buFont typeface="Arial"/>
              <a:buNone/>
              <a:defRPr sz="2531"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400"/>
              <a:buFont typeface="Arial"/>
              <a:buNone/>
              <a:defRPr sz="2531"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400"/>
              <a:buFont typeface="Arial"/>
              <a:buNone/>
              <a:defRPr sz="3164"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400"/>
              <a:buFont typeface="Arial"/>
              <a:buNone/>
              <a:defRPr sz="3164"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400"/>
              <a:buFont typeface="Arial"/>
              <a:buNone/>
              <a:defRPr sz="3164"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400"/>
              <a:buFont typeface="Arial"/>
              <a:buNone/>
              <a:defRPr sz="3164"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14" name="Google Shape;14;p15"/>
          <p:cNvSpPr/>
          <p:nvPr/>
        </p:nvSpPr>
        <p:spPr>
          <a:xfrm>
            <a:off x="98227" y="4955976"/>
            <a:ext cx="6429375" cy="120551"/>
          </a:xfrm>
          <a:prstGeom prst="rect">
            <a:avLst/>
          </a:prstGeom>
          <a:noFill/>
          <a:ln>
            <a:noFill/>
          </a:ln>
        </p:spPr>
        <p:txBody>
          <a:bodyPr spcFirstLastPara="1" wrap="square" lIns="0" tIns="0" rIns="37475" bIns="0" anchor="t" anchorCtr="0">
            <a:noAutofit/>
          </a:bodyPr>
          <a:lstStyle/>
          <a:p>
            <a:pPr marL="69850" marR="0" lvl="0" indent="0" algn="l" rtl="0">
              <a:lnSpc>
                <a:spcPct val="100000"/>
              </a:lnSpc>
              <a:spcBef>
                <a:spcPts val="0"/>
              </a:spcBef>
              <a:spcAft>
                <a:spcPts val="0"/>
              </a:spcAft>
              <a:buClr>
                <a:srgbClr val="000000"/>
              </a:buClr>
              <a:buSzPts val="843"/>
              <a:buFont typeface="Arial"/>
              <a:buNone/>
            </a:pPr>
            <a:r>
              <a:rPr lang="en-US" sz="843" b="0" i="0" u="none" strike="noStrike" cap="none">
                <a:solidFill>
                  <a:srgbClr val="006068"/>
                </a:solidFill>
                <a:latin typeface="Helvetica Neue"/>
                <a:ea typeface="Helvetica Neue"/>
                <a:cs typeface="Helvetica Neue"/>
                <a:sym typeface="Helvetica Neue"/>
              </a:rPr>
              <a:t>Cooperation WG interim session, 3 May 2023 </a:t>
            </a:r>
            <a:endParaRPr sz="1400" b="0" i="0" u="none" strike="noStrike" cap="none">
              <a:solidFill>
                <a:srgbClr val="000000"/>
              </a:solidFill>
              <a:latin typeface="Arial"/>
              <a:ea typeface="Arial"/>
              <a:cs typeface="Arial"/>
              <a:sym typeface="Arial"/>
            </a:endParaRPr>
          </a:p>
        </p:txBody>
      </p:sp>
      <p:pic>
        <p:nvPicPr>
          <p:cNvPr id="15" name="Google Shape;15;p15"/>
          <p:cNvPicPr preferRelativeResize="0"/>
          <p:nvPr/>
        </p:nvPicPr>
        <p:blipFill rotWithShape="1">
          <a:blip r:embed="rId4">
            <a:alphaModFix/>
          </a:blip>
          <a:srcRect/>
          <a:stretch/>
        </p:blipFill>
        <p:spPr>
          <a:xfrm>
            <a:off x="7651948" y="3867894"/>
            <a:ext cx="1259880" cy="958370"/>
          </a:xfrm>
          <a:prstGeom prst="rect">
            <a:avLst/>
          </a:prstGeom>
          <a:noFill/>
          <a:ln>
            <a:noFill/>
          </a:ln>
        </p:spPr>
      </p:pic>
      <p:pic>
        <p:nvPicPr>
          <p:cNvPr id="16" name="Google Shape;16;p15"/>
          <p:cNvPicPr preferRelativeResize="0"/>
          <p:nvPr/>
        </p:nvPicPr>
        <p:blipFill rotWithShape="1">
          <a:blip r:embed="rId5">
            <a:alphaModFix/>
          </a:blip>
          <a:srcRect/>
          <a:stretch/>
        </p:blipFill>
        <p:spPr>
          <a:xfrm>
            <a:off x="526295" y="267494"/>
            <a:ext cx="3337340" cy="2538660"/>
          </a:xfrm>
          <a:prstGeom prst="rect">
            <a:avLst/>
          </a:prstGeom>
          <a:noFill/>
          <a:ln>
            <a:noFill/>
          </a:ln>
        </p:spPr>
      </p:pic>
      <p:sp>
        <p:nvSpPr>
          <p:cNvPr id="17" name="Google Shape;17;p15"/>
          <p:cNvSpPr txBox="1"/>
          <p:nvPr/>
        </p:nvSpPr>
        <p:spPr>
          <a:xfrm>
            <a:off x="1265767" y="5029200"/>
            <a:ext cx="184731"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Google Shape;22;p17"/>
          <p:cNvPicPr preferRelativeResize="0"/>
          <p:nvPr/>
        </p:nvPicPr>
        <p:blipFill rotWithShape="1">
          <a:blip r:embed="rId3">
            <a:alphaModFix/>
          </a:blip>
          <a:srcRect/>
          <a:stretch/>
        </p:blipFill>
        <p:spPr>
          <a:xfrm>
            <a:off x="7162" y="4902398"/>
            <a:ext cx="9144000" cy="241102"/>
          </a:xfrm>
          <a:prstGeom prst="rect">
            <a:avLst/>
          </a:prstGeom>
          <a:noFill/>
          <a:ln>
            <a:noFill/>
          </a:ln>
        </p:spPr>
      </p:pic>
      <p:sp>
        <p:nvSpPr>
          <p:cNvPr id="23" name="Google Shape;23;p17"/>
          <p:cNvSpPr txBox="1">
            <a:spLocks noGrp="1"/>
          </p:cNvSpPr>
          <p:nvPr>
            <p:ph type="title"/>
          </p:nvPr>
        </p:nvSpPr>
        <p:spPr>
          <a:xfrm>
            <a:off x="500064" y="133945"/>
            <a:ext cx="8268891" cy="529084"/>
          </a:xfrm>
          <a:prstGeom prst="rect">
            <a:avLst/>
          </a:prstGeom>
          <a:noFill/>
          <a:ln>
            <a:noFill/>
          </a:ln>
        </p:spPr>
        <p:txBody>
          <a:bodyPr spcFirstLastPara="1" wrap="square" lIns="50800" tIns="50800" rIns="50800" bIns="50800" anchor="b" anchorCtr="0">
            <a:noAutofit/>
          </a:bodyPr>
          <a:lstStyle>
            <a:lvl1pPr marR="0" lvl="0" algn="l" rtl="0">
              <a:lnSpc>
                <a:spcPct val="100000"/>
              </a:lnSpc>
              <a:spcBef>
                <a:spcPts val="0"/>
              </a:spcBef>
              <a:spcAft>
                <a:spcPts val="0"/>
              </a:spcAft>
              <a:buClr>
                <a:srgbClr val="000000"/>
              </a:buClr>
              <a:buSzPts val="1400"/>
              <a:buFont typeface="Arial"/>
              <a:buNone/>
              <a:defRPr sz="2637"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263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400"/>
              <a:buFont typeface="Arial"/>
              <a:buNone/>
              <a:defRPr sz="263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400"/>
              <a:buFont typeface="Arial"/>
              <a:buNone/>
              <a:defRPr sz="263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400"/>
              <a:buFont typeface="Arial"/>
              <a:buNone/>
              <a:defRPr sz="263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400"/>
              <a:buFont typeface="Arial"/>
              <a:buNone/>
              <a:defRPr sz="2637"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400"/>
              <a:buFont typeface="Arial"/>
              <a:buNone/>
              <a:defRPr sz="2637"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400"/>
              <a:buFont typeface="Arial"/>
              <a:buNone/>
              <a:defRPr sz="2637"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400"/>
              <a:buFont typeface="Arial"/>
              <a:buNone/>
              <a:defRPr sz="2637"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24" name="Google Shape;24;p17"/>
          <p:cNvSpPr txBox="1">
            <a:spLocks noGrp="1"/>
          </p:cNvSpPr>
          <p:nvPr>
            <p:ph type="body" idx="1"/>
          </p:nvPr>
        </p:nvSpPr>
        <p:spPr>
          <a:xfrm>
            <a:off x="500064" y="850553"/>
            <a:ext cx="8268891" cy="3777258"/>
          </a:xfrm>
          <a:prstGeom prst="rect">
            <a:avLst/>
          </a:prstGeom>
          <a:noFill/>
          <a:ln>
            <a:noFill/>
          </a:ln>
        </p:spPr>
        <p:txBody>
          <a:bodyPr spcFirstLastPara="1" wrap="square" lIns="50800" tIns="50800" rIns="50800" bIns="50800" anchor="t" anchorCtr="0">
            <a:noAutofit/>
          </a:bodyPr>
          <a:lstStyle>
            <a:lvl1pPr marL="457200" marR="0" lvl="0" indent="-325628" algn="l" rtl="0">
              <a:lnSpc>
                <a:spcPct val="120000"/>
              </a:lnSpc>
              <a:spcBef>
                <a:spcPts val="369"/>
              </a:spcBef>
              <a:spcAft>
                <a:spcPts val="0"/>
              </a:spcAft>
              <a:buClr>
                <a:srgbClr val="004D55"/>
              </a:buClr>
              <a:buSzPts val="1528"/>
              <a:buFont typeface="Helvetica Neue Light"/>
              <a:buChar char="•"/>
              <a:defRPr sz="2215" b="0" i="0" u="none" strike="noStrike" cap="none">
                <a:solidFill>
                  <a:schemeClr val="dk1"/>
                </a:solidFill>
                <a:latin typeface="Helvetica Neue Light"/>
                <a:ea typeface="Helvetica Neue Light"/>
                <a:cs typeface="Helvetica Neue Light"/>
                <a:sym typeface="Helvetica Neue Light"/>
              </a:defRPr>
            </a:lvl1pPr>
            <a:lvl2pPr marL="914400" marR="0" lvl="1"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2pPr>
            <a:lvl3pPr marL="1371600" marR="0" lvl="2"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3pPr>
            <a:lvl4pPr marL="1828800" marR="0" lvl="3"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4pPr>
            <a:lvl5pPr marL="2286000" marR="0" lvl="4"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5pPr>
            <a:lvl6pPr marL="2743200" marR="0" lvl="5"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6pPr>
            <a:lvl7pPr marL="3200400" marR="0" lvl="6"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7pPr>
            <a:lvl8pPr marL="3657600" marR="0" lvl="7" indent="-311784"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8pPr>
            <a:lvl9pPr marL="4114800" marR="0" lvl="8" indent="-311784"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25" name="Google Shape;25;p17"/>
          <p:cNvSpPr/>
          <p:nvPr/>
        </p:nvSpPr>
        <p:spPr>
          <a:xfrm>
            <a:off x="98227" y="4955976"/>
            <a:ext cx="6429375" cy="120551"/>
          </a:xfrm>
          <a:prstGeom prst="rect">
            <a:avLst/>
          </a:prstGeom>
          <a:noFill/>
          <a:ln>
            <a:noFill/>
          </a:ln>
        </p:spPr>
        <p:txBody>
          <a:bodyPr spcFirstLastPara="1" wrap="square" lIns="0" tIns="0" rIns="37475" bIns="0" anchor="t" anchorCtr="0">
            <a:noAutofit/>
          </a:bodyPr>
          <a:lstStyle/>
          <a:p>
            <a:pPr marL="69850" marR="0" lvl="0" indent="0" algn="l" rtl="0">
              <a:lnSpc>
                <a:spcPct val="100000"/>
              </a:lnSpc>
              <a:spcBef>
                <a:spcPts val="0"/>
              </a:spcBef>
              <a:spcAft>
                <a:spcPts val="0"/>
              </a:spcAft>
              <a:buClr>
                <a:srgbClr val="000000"/>
              </a:buClr>
              <a:buSzPts val="843"/>
              <a:buFont typeface="Arial"/>
              <a:buNone/>
            </a:pPr>
            <a:r>
              <a:rPr lang="en-US" sz="843" b="0" i="0" u="none" strike="noStrike" cap="none">
                <a:solidFill>
                  <a:srgbClr val="FFFFFF"/>
                </a:solidFill>
                <a:latin typeface="Helvetica Neue"/>
                <a:ea typeface="Helvetica Neue"/>
                <a:cs typeface="Helvetica Neue"/>
                <a:sym typeface="Helvetica Neue"/>
              </a:rPr>
              <a:t>Cooperation WG interim session, 3 May 2023</a:t>
            </a:r>
            <a:endParaRPr sz="1400" b="0" i="0" u="none" strike="noStrike" cap="none">
              <a:solidFill>
                <a:srgbClr val="000000"/>
              </a:solidFill>
              <a:latin typeface="Arial"/>
              <a:ea typeface="Arial"/>
              <a:cs typeface="Arial"/>
              <a:sym typeface="Arial"/>
            </a:endParaRPr>
          </a:p>
        </p:txBody>
      </p:sp>
      <p:cxnSp>
        <p:nvCxnSpPr>
          <p:cNvPr id="26" name="Google Shape;26;p17"/>
          <p:cNvCxnSpPr/>
          <p:nvPr/>
        </p:nvCxnSpPr>
        <p:spPr>
          <a:xfrm>
            <a:off x="8733234" y="4587627"/>
            <a:ext cx="0" cy="442020"/>
          </a:xfrm>
          <a:prstGeom prst="straightConnector1">
            <a:avLst/>
          </a:prstGeom>
          <a:noFill/>
          <a:ln w="12700" cap="flat" cmpd="sng">
            <a:solidFill>
              <a:srgbClr val="005895"/>
            </a:solidFill>
            <a:prstDash val="solid"/>
            <a:round/>
            <a:headEnd type="none" w="sm" len="sm"/>
            <a:tailEnd type="none" w="sm" len="sm"/>
          </a:ln>
        </p:spPr>
      </p:cxnSp>
      <p:cxnSp>
        <p:nvCxnSpPr>
          <p:cNvPr id="27" name="Google Shape;27;p17"/>
          <p:cNvCxnSpPr/>
          <p:nvPr/>
        </p:nvCxnSpPr>
        <p:spPr>
          <a:xfrm>
            <a:off x="517922" y="656332"/>
            <a:ext cx="8626078" cy="0"/>
          </a:xfrm>
          <a:prstGeom prst="straightConnector1">
            <a:avLst/>
          </a:prstGeom>
          <a:noFill/>
          <a:ln w="25400" cap="flat" cmpd="sng">
            <a:solidFill>
              <a:srgbClr val="006068"/>
            </a:solidFill>
            <a:prstDash val="solid"/>
            <a:round/>
            <a:headEnd type="none" w="sm" len="sm"/>
            <a:tailEnd type="none" w="sm" len="sm"/>
          </a:ln>
        </p:spPr>
      </p:cxnSp>
      <p:sp>
        <p:nvSpPr>
          <p:cNvPr id="28" name="Google Shape;28;p17"/>
          <p:cNvSpPr txBox="1">
            <a:spLocks noGrp="1"/>
          </p:cNvSpPr>
          <p:nvPr>
            <p:ph type="sldNum" idx="12"/>
          </p:nvPr>
        </p:nvSpPr>
        <p:spPr>
          <a:xfrm>
            <a:off x="8777883" y="4902398"/>
            <a:ext cx="239986" cy="174129"/>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pic>
        <p:nvPicPr>
          <p:cNvPr id="29" name="Google Shape;29;p17"/>
          <p:cNvPicPr preferRelativeResize="0"/>
          <p:nvPr/>
        </p:nvPicPr>
        <p:blipFill rotWithShape="1">
          <a:blip r:embed="rId4">
            <a:alphaModFix/>
          </a:blip>
          <a:srcRect/>
          <a:stretch/>
        </p:blipFill>
        <p:spPr>
          <a:xfrm>
            <a:off x="7884368" y="4529364"/>
            <a:ext cx="675289" cy="51368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
        <p:cNvGrpSpPr/>
        <p:nvPr/>
      </p:nvGrpSpPr>
      <p:grpSpPr>
        <a:xfrm>
          <a:off x="0" y="0"/>
          <a:ext cx="0" cy="0"/>
          <a:chOff x="0" y="0"/>
          <a:chExt cx="0" cy="0"/>
        </a:xfrm>
      </p:grpSpPr>
      <p:pic>
        <p:nvPicPr>
          <p:cNvPr id="35" name="Google Shape;35;g23cf1963b1a_1_536"/>
          <p:cNvPicPr preferRelativeResize="0"/>
          <p:nvPr/>
        </p:nvPicPr>
        <p:blipFill rotWithShape="1">
          <a:blip r:embed="rId3">
            <a:alphaModFix/>
          </a:blip>
          <a:srcRect/>
          <a:stretch/>
        </p:blipFill>
        <p:spPr>
          <a:xfrm rot="5400000">
            <a:off x="2158003" y="-2145874"/>
            <a:ext cx="4827997" cy="9144001"/>
          </a:xfrm>
          <a:prstGeom prst="rect">
            <a:avLst/>
          </a:prstGeom>
          <a:noFill/>
          <a:ln>
            <a:noFill/>
          </a:ln>
        </p:spPr>
      </p:pic>
      <p:cxnSp>
        <p:nvCxnSpPr>
          <p:cNvPr id="36" name="Google Shape;36;g23cf1963b1a_1_536"/>
          <p:cNvCxnSpPr/>
          <p:nvPr/>
        </p:nvCxnSpPr>
        <p:spPr>
          <a:xfrm>
            <a:off x="4232672" y="2879824"/>
            <a:ext cx="4929300" cy="0"/>
          </a:xfrm>
          <a:prstGeom prst="straightConnector1">
            <a:avLst/>
          </a:prstGeom>
          <a:noFill/>
          <a:ln w="12700" cap="flat" cmpd="sng">
            <a:solidFill>
              <a:schemeClr val="dk1"/>
            </a:solidFill>
            <a:prstDash val="solid"/>
            <a:round/>
            <a:headEnd type="none" w="sm" len="sm"/>
            <a:tailEnd type="none" w="sm" len="sm"/>
          </a:ln>
        </p:spPr>
      </p:cxnSp>
      <p:sp>
        <p:nvSpPr>
          <p:cNvPr id="37" name="Google Shape;37;g23cf1963b1a_1_536"/>
          <p:cNvSpPr txBox="1">
            <a:spLocks noGrp="1"/>
          </p:cNvSpPr>
          <p:nvPr>
            <p:ph type="body" idx="1"/>
          </p:nvPr>
        </p:nvSpPr>
        <p:spPr>
          <a:xfrm>
            <a:off x="4214812" y="2960191"/>
            <a:ext cx="4697100" cy="1460100"/>
          </a:xfrm>
          <a:prstGeom prst="rect">
            <a:avLst/>
          </a:prstGeom>
          <a:noFill/>
          <a:ln>
            <a:noFill/>
          </a:ln>
        </p:spPr>
        <p:txBody>
          <a:bodyPr spcFirstLastPara="1" wrap="square" lIns="50800" tIns="50800" rIns="50800" bIns="508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1pPr>
            <a:lvl2pPr marL="914400" marR="0" lvl="1"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2pPr>
            <a:lvl3pPr marL="1371600" marR="0" lvl="2"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3pPr>
            <a:lvl4pPr marL="1828800" marR="0" lvl="3"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4pPr>
            <a:lvl5pPr marL="2286000" marR="0" lvl="4"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5pPr>
            <a:lvl6pPr marL="2743200" marR="0" lvl="5"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6pPr>
            <a:lvl7pPr marL="3200400" marR="0" lvl="6"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7pPr>
            <a:lvl8pPr marL="3657600" marR="0" lvl="7"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8pPr>
            <a:lvl9pPr marL="4114800" marR="0" lvl="8" indent="-228600" algn="l" rtl="0">
              <a:lnSpc>
                <a:spcPct val="100000"/>
              </a:lnSpc>
              <a:spcBef>
                <a:spcPts val="0"/>
              </a:spcBef>
              <a:spcAft>
                <a:spcPts val="0"/>
              </a:spcAft>
              <a:buClr>
                <a:srgbClr val="000000"/>
              </a:buClr>
              <a:buSzPts val="1400"/>
              <a:buFont typeface="Arial"/>
              <a:buNone/>
              <a:defRPr sz="1266" b="0" i="0" u="none" strike="noStrike" cap="none">
                <a:solidFill>
                  <a:schemeClr val="dk1"/>
                </a:solidFill>
                <a:latin typeface="Helvetica Neue"/>
                <a:ea typeface="Helvetica Neue"/>
                <a:cs typeface="Helvetica Neue"/>
                <a:sym typeface="Helvetica Neue"/>
              </a:defRPr>
            </a:lvl9pPr>
          </a:lstStyle>
          <a:p>
            <a:endParaRPr/>
          </a:p>
        </p:txBody>
      </p:sp>
      <p:sp>
        <p:nvSpPr>
          <p:cNvPr id="38" name="Google Shape;38;g23cf1963b1a_1_536"/>
          <p:cNvSpPr txBox="1">
            <a:spLocks noGrp="1"/>
          </p:cNvSpPr>
          <p:nvPr>
            <p:ph type="title"/>
          </p:nvPr>
        </p:nvSpPr>
        <p:spPr>
          <a:xfrm>
            <a:off x="4214812" y="1346150"/>
            <a:ext cx="4697100" cy="1460100"/>
          </a:xfrm>
          <a:prstGeom prst="rect">
            <a:avLst/>
          </a:prstGeom>
          <a:noFill/>
          <a:ln>
            <a:noFill/>
          </a:ln>
        </p:spPr>
        <p:txBody>
          <a:bodyPr spcFirstLastPara="1" wrap="square" lIns="50800" tIns="50800" rIns="50800" bIns="50800" anchor="b" anchorCtr="0">
            <a:noAutofit/>
          </a:bodyPr>
          <a:lstStyle>
            <a:lvl1pPr marR="0" lvl="0" algn="l" rtl="0">
              <a:lnSpc>
                <a:spcPct val="100000"/>
              </a:lnSpc>
              <a:spcBef>
                <a:spcPts val="0"/>
              </a:spcBef>
              <a:spcAft>
                <a:spcPts val="0"/>
              </a:spcAft>
              <a:buClr>
                <a:srgbClr val="000000"/>
              </a:buClr>
              <a:buSzPts val="1400"/>
              <a:buFont typeface="Arial"/>
              <a:buNone/>
              <a:defRPr sz="2531"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2531"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400"/>
              <a:buFont typeface="Arial"/>
              <a:buNone/>
              <a:defRPr sz="2531"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400"/>
              <a:buFont typeface="Arial"/>
              <a:buNone/>
              <a:defRPr sz="2531"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400"/>
              <a:buFont typeface="Arial"/>
              <a:buNone/>
              <a:defRPr sz="2531"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400"/>
              <a:buFont typeface="Arial"/>
              <a:buNone/>
              <a:defRPr sz="3164"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400"/>
              <a:buFont typeface="Arial"/>
              <a:buNone/>
              <a:defRPr sz="3164"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400"/>
              <a:buFont typeface="Arial"/>
              <a:buNone/>
              <a:defRPr sz="3164"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400"/>
              <a:buFont typeface="Arial"/>
              <a:buNone/>
              <a:defRPr sz="3164"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39" name="Google Shape;39;g23cf1963b1a_1_536"/>
          <p:cNvSpPr/>
          <p:nvPr/>
        </p:nvSpPr>
        <p:spPr>
          <a:xfrm>
            <a:off x="98227" y="4955976"/>
            <a:ext cx="6429300" cy="120600"/>
          </a:xfrm>
          <a:prstGeom prst="rect">
            <a:avLst/>
          </a:prstGeom>
          <a:noFill/>
          <a:ln>
            <a:noFill/>
          </a:ln>
        </p:spPr>
        <p:txBody>
          <a:bodyPr spcFirstLastPara="1" wrap="square" lIns="0" tIns="0" rIns="37475" bIns="0" anchor="t" anchorCtr="0">
            <a:noAutofit/>
          </a:bodyPr>
          <a:lstStyle/>
          <a:p>
            <a:pPr marL="69850" marR="0" lvl="0" indent="0" algn="l" rtl="0">
              <a:lnSpc>
                <a:spcPct val="100000"/>
              </a:lnSpc>
              <a:spcBef>
                <a:spcPts val="0"/>
              </a:spcBef>
              <a:spcAft>
                <a:spcPts val="0"/>
              </a:spcAft>
              <a:buClr>
                <a:srgbClr val="000000"/>
              </a:buClr>
              <a:buSzPts val="843"/>
              <a:buFont typeface="Arial"/>
              <a:buNone/>
            </a:pPr>
            <a:r>
              <a:rPr lang="en-US" sz="843" b="0" i="0" u="none" strike="noStrike" cap="none">
                <a:solidFill>
                  <a:srgbClr val="006068"/>
                </a:solidFill>
                <a:latin typeface="Helvetica Neue"/>
                <a:ea typeface="Helvetica Neue"/>
                <a:cs typeface="Helvetica Neue"/>
                <a:sym typeface="Helvetica Neue"/>
              </a:rPr>
              <a:t>Patrik Fältström, 2023-05-0</a:t>
            </a:r>
            <a:r>
              <a:rPr lang="en-US" sz="843">
                <a:solidFill>
                  <a:srgbClr val="006068"/>
                </a:solidFill>
                <a:latin typeface="Helvetica Neue"/>
                <a:ea typeface="Helvetica Neue"/>
                <a:cs typeface="Helvetica Neue"/>
                <a:sym typeface="Helvetica Neue"/>
              </a:rPr>
              <a:t>3</a:t>
            </a:r>
            <a:endParaRPr sz="1400" b="0" i="0" u="none" strike="noStrike" cap="none">
              <a:solidFill>
                <a:srgbClr val="000000"/>
              </a:solidFill>
              <a:latin typeface="Arial"/>
              <a:ea typeface="Arial"/>
              <a:cs typeface="Arial"/>
              <a:sym typeface="Arial"/>
            </a:endParaRPr>
          </a:p>
        </p:txBody>
      </p:sp>
      <p:pic>
        <p:nvPicPr>
          <p:cNvPr id="40" name="Google Shape;40;g23cf1963b1a_1_536"/>
          <p:cNvPicPr preferRelativeResize="0"/>
          <p:nvPr/>
        </p:nvPicPr>
        <p:blipFill rotWithShape="1">
          <a:blip r:embed="rId4">
            <a:alphaModFix/>
          </a:blip>
          <a:srcRect/>
          <a:stretch/>
        </p:blipFill>
        <p:spPr>
          <a:xfrm>
            <a:off x="7651948" y="3867894"/>
            <a:ext cx="1259881" cy="958369"/>
          </a:xfrm>
          <a:prstGeom prst="rect">
            <a:avLst/>
          </a:prstGeom>
          <a:noFill/>
          <a:ln>
            <a:noFill/>
          </a:ln>
        </p:spPr>
      </p:pic>
      <p:pic>
        <p:nvPicPr>
          <p:cNvPr id="41" name="Google Shape;41;g23cf1963b1a_1_536"/>
          <p:cNvPicPr preferRelativeResize="0"/>
          <p:nvPr/>
        </p:nvPicPr>
        <p:blipFill rotWithShape="1">
          <a:blip r:embed="rId5">
            <a:alphaModFix/>
          </a:blip>
          <a:srcRect/>
          <a:stretch/>
        </p:blipFill>
        <p:spPr>
          <a:xfrm>
            <a:off x="526295" y="267494"/>
            <a:ext cx="3337341" cy="253866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5"/>
        <p:cNvGrpSpPr/>
        <p:nvPr/>
      </p:nvGrpSpPr>
      <p:grpSpPr>
        <a:xfrm>
          <a:off x="0" y="0"/>
          <a:ext cx="0" cy="0"/>
          <a:chOff x="0" y="0"/>
          <a:chExt cx="0" cy="0"/>
        </a:xfrm>
      </p:grpSpPr>
      <p:pic>
        <p:nvPicPr>
          <p:cNvPr id="46" name="Google Shape;46;g23cf1963b1a_1_547"/>
          <p:cNvPicPr preferRelativeResize="0"/>
          <p:nvPr/>
        </p:nvPicPr>
        <p:blipFill rotWithShape="1">
          <a:blip r:embed="rId3">
            <a:alphaModFix/>
          </a:blip>
          <a:srcRect/>
          <a:stretch/>
        </p:blipFill>
        <p:spPr>
          <a:xfrm>
            <a:off x="7162" y="4902398"/>
            <a:ext cx="9144002" cy="241102"/>
          </a:xfrm>
          <a:prstGeom prst="rect">
            <a:avLst/>
          </a:prstGeom>
          <a:noFill/>
          <a:ln>
            <a:noFill/>
          </a:ln>
        </p:spPr>
      </p:pic>
      <p:sp>
        <p:nvSpPr>
          <p:cNvPr id="47" name="Google Shape;47;g23cf1963b1a_1_547"/>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lvl1pPr marR="0" lvl="0" algn="l" rtl="0">
              <a:lnSpc>
                <a:spcPct val="100000"/>
              </a:lnSpc>
              <a:spcBef>
                <a:spcPts val="0"/>
              </a:spcBef>
              <a:spcAft>
                <a:spcPts val="0"/>
              </a:spcAft>
              <a:buClr>
                <a:srgbClr val="000000"/>
              </a:buClr>
              <a:buSzPts val="1400"/>
              <a:buFont typeface="Arial"/>
              <a:buNone/>
              <a:defRPr sz="2637" b="0" i="0" u="none" strike="noStrike" cap="none">
                <a:solidFill>
                  <a:srgbClr val="000000"/>
                </a:solidFill>
                <a:latin typeface="Helvetica Neue Light"/>
                <a:ea typeface="Helvetica Neue Light"/>
                <a:cs typeface="Helvetica Neue Light"/>
                <a:sym typeface="Helvetica Neue Light"/>
              </a:defRPr>
            </a:lvl1pPr>
            <a:lvl2pPr marR="0" lvl="1" algn="l" rtl="0">
              <a:lnSpc>
                <a:spcPct val="100000"/>
              </a:lnSpc>
              <a:spcBef>
                <a:spcPts val="0"/>
              </a:spcBef>
              <a:spcAft>
                <a:spcPts val="0"/>
              </a:spcAft>
              <a:buClr>
                <a:srgbClr val="000000"/>
              </a:buClr>
              <a:buSzPts val="1400"/>
              <a:buFont typeface="Arial"/>
              <a:buNone/>
              <a:defRPr sz="2637" b="0" i="0" u="none" strike="noStrike" cap="none">
                <a:solidFill>
                  <a:srgbClr val="000000"/>
                </a:solidFill>
                <a:latin typeface="Helvetica Neue Light"/>
                <a:ea typeface="Helvetica Neue Light"/>
                <a:cs typeface="Helvetica Neue Light"/>
                <a:sym typeface="Helvetica Neue Light"/>
              </a:defRPr>
            </a:lvl2pPr>
            <a:lvl3pPr marR="0" lvl="2" algn="l" rtl="0">
              <a:lnSpc>
                <a:spcPct val="100000"/>
              </a:lnSpc>
              <a:spcBef>
                <a:spcPts val="0"/>
              </a:spcBef>
              <a:spcAft>
                <a:spcPts val="0"/>
              </a:spcAft>
              <a:buClr>
                <a:srgbClr val="000000"/>
              </a:buClr>
              <a:buSzPts val="1400"/>
              <a:buFont typeface="Arial"/>
              <a:buNone/>
              <a:defRPr sz="2637" b="0" i="0" u="none" strike="noStrike" cap="none">
                <a:solidFill>
                  <a:srgbClr val="000000"/>
                </a:solidFill>
                <a:latin typeface="Helvetica Neue Light"/>
                <a:ea typeface="Helvetica Neue Light"/>
                <a:cs typeface="Helvetica Neue Light"/>
                <a:sym typeface="Helvetica Neue Light"/>
              </a:defRPr>
            </a:lvl3pPr>
            <a:lvl4pPr marR="0" lvl="3" algn="l" rtl="0">
              <a:lnSpc>
                <a:spcPct val="100000"/>
              </a:lnSpc>
              <a:spcBef>
                <a:spcPts val="0"/>
              </a:spcBef>
              <a:spcAft>
                <a:spcPts val="0"/>
              </a:spcAft>
              <a:buClr>
                <a:srgbClr val="000000"/>
              </a:buClr>
              <a:buSzPts val="1400"/>
              <a:buFont typeface="Arial"/>
              <a:buNone/>
              <a:defRPr sz="2637" b="0" i="0" u="none" strike="noStrike" cap="none">
                <a:solidFill>
                  <a:srgbClr val="000000"/>
                </a:solidFill>
                <a:latin typeface="Helvetica Neue Light"/>
                <a:ea typeface="Helvetica Neue Light"/>
                <a:cs typeface="Helvetica Neue Light"/>
                <a:sym typeface="Helvetica Neue Light"/>
              </a:defRPr>
            </a:lvl4pPr>
            <a:lvl5pPr marR="0" lvl="4" algn="l" rtl="0">
              <a:lnSpc>
                <a:spcPct val="100000"/>
              </a:lnSpc>
              <a:spcBef>
                <a:spcPts val="0"/>
              </a:spcBef>
              <a:spcAft>
                <a:spcPts val="0"/>
              </a:spcAft>
              <a:buClr>
                <a:srgbClr val="000000"/>
              </a:buClr>
              <a:buSzPts val="1400"/>
              <a:buFont typeface="Arial"/>
              <a:buNone/>
              <a:defRPr sz="2637" b="0" i="0" u="none" strike="noStrike" cap="none">
                <a:solidFill>
                  <a:srgbClr val="000000"/>
                </a:solidFill>
                <a:latin typeface="Helvetica Neue Light"/>
                <a:ea typeface="Helvetica Neue Light"/>
                <a:cs typeface="Helvetica Neue Light"/>
                <a:sym typeface="Helvetica Neue Light"/>
              </a:defRPr>
            </a:lvl5pPr>
            <a:lvl6pPr marR="0" lvl="5" algn="l" rtl="0">
              <a:lnSpc>
                <a:spcPct val="100000"/>
              </a:lnSpc>
              <a:spcBef>
                <a:spcPts val="0"/>
              </a:spcBef>
              <a:spcAft>
                <a:spcPts val="0"/>
              </a:spcAft>
              <a:buClr>
                <a:srgbClr val="000000"/>
              </a:buClr>
              <a:buSzPts val="1400"/>
              <a:buFont typeface="Arial"/>
              <a:buNone/>
              <a:defRPr sz="2637" b="0" i="0" u="none" strike="noStrike" cap="none">
                <a:solidFill>
                  <a:schemeClr val="dk1"/>
                </a:solidFill>
                <a:latin typeface="Helvetica Neue Light"/>
                <a:ea typeface="Helvetica Neue Light"/>
                <a:cs typeface="Helvetica Neue Light"/>
                <a:sym typeface="Helvetica Neue Light"/>
              </a:defRPr>
            </a:lvl6pPr>
            <a:lvl7pPr marR="0" lvl="6" algn="l" rtl="0">
              <a:lnSpc>
                <a:spcPct val="100000"/>
              </a:lnSpc>
              <a:spcBef>
                <a:spcPts val="0"/>
              </a:spcBef>
              <a:spcAft>
                <a:spcPts val="0"/>
              </a:spcAft>
              <a:buClr>
                <a:srgbClr val="000000"/>
              </a:buClr>
              <a:buSzPts val="1400"/>
              <a:buFont typeface="Arial"/>
              <a:buNone/>
              <a:defRPr sz="2637" b="0" i="0" u="none" strike="noStrike" cap="none">
                <a:solidFill>
                  <a:schemeClr val="dk1"/>
                </a:solidFill>
                <a:latin typeface="Helvetica Neue Light"/>
                <a:ea typeface="Helvetica Neue Light"/>
                <a:cs typeface="Helvetica Neue Light"/>
                <a:sym typeface="Helvetica Neue Light"/>
              </a:defRPr>
            </a:lvl7pPr>
            <a:lvl8pPr marR="0" lvl="7" algn="l" rtl="0">
              <a:lnSpc>
                <a:spcPct val="100000"/>
              </a:lnSpc>
              <a:spcBef>
                <a:spcPts val="0"/>
              </a:spcBef>
              <a:spcAft>
                <a:spcPts val="0"/>
              </a:spcAft>
              <a:buClr>
                <a:srgbClr val="000000"/>
              </a:buClr>
              <a:buSzPts val="1400"/>
              <a:buFont typeface="Arial"/>
              <a:buNone/>
              <a:defRPr sz="2637" b="0" i="0" u="none" strike="noStrike" cap="none">
                <a:solidFill>
                  <a:schemeClr val="dk1"/>
                </a:solidFill>
                <a:latin typeface="Helvetica Neue Light"/>
                <a:ea typeface="Helvetica Neue Light"/>
                <a:cs typeface="Helvetica Neue Light"/>
                <a:sym typeface="Helvetica Neue Light"/>
              </a:defRPr>
            </a:lvl8pPr>
            <a:lvl9pPr marR="0" lvl="8" algn="l" rtl="0">
              <a:lnSpc>
                <a:spcPct val="100000"/>
              </a:lnSpc>
              <a:spcBef>
                <a:spcPts val="0"/>
              </a:spcBef>
              <a:spcAft>
                <a:spcPts val="0"/>
              </a:spcAft>
              <a:buClr>
                <a:srgbClr val="000000"/>
              </a:buClr>
              <a:buSzPts val="1400"/>
              <a:buFont typeface="Arial"/>
              <a:buNone/>
              <a:defRPr sz="2637"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48" name="Google Shape;48;g23cf1963b1a_1_547"/>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lvl1pPr marL="457200" marR="0" lvl="0" indent="-325628" algn="l" rtl="0">
              <a:lnSpc>
                <a:spcPct val="120000"/>
              </a:lnSpc>
              <a:spcBef>
                <a:spcPts val="369"/>
              </a:spcBef>
              <a:spcAft>
                <a:spcPts val="0"/>
              </a:spcAft>
              <a:buClr>
                <a:srgbClr val="004D55"/>
              </a:buClr>
              <a:buSzPts val="1528"/>
              <a:buFont typeface="Helvetica Neue Light"/>
              <a:buChar char="•"/>
              <a:defRPr sz="2215" b="0" i="0" u="none" strike="noStrike" cap="none">
                <a:solidFill>
                  <a:schemeClr val="dk1"/>
                </a:solidFill>
                <a:latin typeface="Helvetica Neue Light"/>
                <a:ea typeface="Helvetica Neue Light"/>
                <a:cs typeface="Helvetica Neue Light"/>
                <a:sym typeface="Helvetica Neue Light"/>
              </a:defRPr>
            </a:lvl1pPr>
            <a:lvl2pPr marL="914400" marR="0" lvl="1"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2pPr>
            <a:lvl3pPr marL="1371600" marR="0" lvl="2"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3pPr>
            <a:lvl4pPr marL="1828800" marR="0" lvl="3"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4pPr>
            <a:lvl5pPr marL="2286000" marR="0" lvl="4"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5pPr>
            <a:lvl6pPr marL="2743200" marR="0" lvl="5"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6pPr>
            <a:lvl7pPr marL="3200400" marR="0" lvl="6" indent="-311785"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7pPr>
            <a:lvl8pPr marL="3657600" marR="0" lvl="7" indent="-311784"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8pPr>
            <a:lvl9pPr marL="4114800" marR="0" lvl="8" indent="-311784" algn="l" rtl="0">
              <a:lnSpc>
                <a:spcPct val="120000"/>
              </a:lnSpc>
              <a:spcBef>
                <a:spcPts val="369"/>
              </a:spcBef>
              <a:spcAft>
                <a:spcPts val="0"/>
              </a:spcAft>
              <a:buClr>
                <a:srgbClr val="004D55"/>
              </a:buClr>
              <a:buSzPts val="1310"/>
              <a:buFont typeface="Helvetica Neue Light"/>
              <a:buChar char="–"/>
              <a:defRPr sz="1898" b="0" i="0" u="none" strike="noStrike" cap="none">
                <a:solidFill>
                  <a:schemeClr val="dk1"/>
                </a:solidFill>
                <a:latin typeface="Helvetica Neue Light"/>
                <a:ea typeface="Helvetica Neue Light"/>
                <a:cs typeface="Helvetica Neue Light"/>
                <a:sym typeface="Helvetica Neue Light"/>
              </a:defRPr>
            </a:lvl9pPr>
          </a:lstStyle>
          <a:p>
            <a:endParaRPr/>
          </a:p>
        </p:txBody>
      </p:sp>
      <p:sp>
        <p:nvSpPr>
          <p:cNvPr id="49" name="Google Shape;49;g23cf1963b1a_1_547"/>
          <p:cNvSpPr/>
          <p:nvPr/>
        </p:nvSpPr>
        <p:spPr>
          <a:xfrm>
            <a:off x="98227" y="4955976"/>
            <a:ext cx="6429300" cy="120600"/>
          </a:xfrm>
          <a:prstGeom prst="rect">
            <a:avLst/>
          </a:prstGeom>
          <a:noFill/>
          <a:ln>
            <a:noFill/>
          </a:ln>
        </p:spPr>
        <p:txBody>
          <a:bodyPr spcFirstLastPara="1" wrap="square" lIns="0" tIns="0" rIns="37475" bIns="0" anchor="t" anchorCtr="0">
            <a:noAutofit/>
          </a:bodyPr>
          <a:lstStyle/>
          <a:p>
            <a:pPr marL="69850" marR="0" lvl="0" indent="0" algn="l" rtl="0">
              <a:lnSpc>
                <a:spcPct val="100000"/>
              </a:lnSpc>
              <a:spcBef>
                <a:spcPts val="0"/>
              </a:spcBef>
              <a:spcAft>
                <a:spcPts val="0"/>
              </a:spcAft>
              <a:buClr>
                <a:srgbClr val="000000"/>
              </a:buClr>
              <a:buSzPts val="843"/>
              <a:buFont typeface="Arial"/>
              <a:buNone/>
            </a:pPr>
            <a:r>
              <a:rPr lang="en-US" sz="843" b="0" i="0" u="none" strike="noStrike" cap="none">
                <a:solidFill>
                  <a:srgbClr val="FFFFFF"/>
                </a:solidFill>
                <a:latin typeface="Helvetica Neue"/>
                <a:ea typeface="Helvetica Neue"/>
                <a:cs typeface="Helvetica Neue"/>
                <a:sym typeface="Helvetica Neue"/>
              </a:rPr>
              <a:t>Patrik Fältström, 2023-05-0</a:t>
            </a:r>
            <a:r>
              <a:rPr lang="en-US" sz="843">
                <a:solidFill>
                  <a:srgbClr val="FFFFFF"/>
                </a:solidFill>
                <a:latin typeface="Helvetica Neue"/>
                <a:ea typeface="Helvetica Neue"/>
                <a:cs typeface="Helvetica Neue"/>
                <a:sym typeface="Helvetica Neue"/>
              </a:rPr>
              <a:t>3</a:t>
            </a:r>
            <a:endParaRPr sz="1400" b="0" i="0" u="none" strike="noStrike" cap="none">
              <a:solidFill>
                <a:srgbClr val="000000"/>
              </a:solidFill>
              <a:latin typeface="Arial"/>
              <a:ea typeface="Arial"/>
              <a:cs typeface="Arial"/>
              <a:sym typeface="Arial"/>
            </a:endParaRPr>
          </a:p>
        </p:txBody>
      </p:sp>
      <p:cxnSp>
        <p:nvCxnSpPr>
          <p:cNvPr id="50" name="Google Shape;50;g23cf1963b1a_1_547"/>
          <p:cNvCxnSpPr/>
          <p:nvPr/>
        </p:nvCxnSpPr>
        <p:spPr>
          <a:xfrm>
            <a:off x="8733234" y="4587627"/>
            <a:ext cx="0" cy="441900"/>
          </a:xfrm>
          <a:prstGeom prst="straightConnector1">
            <a:avLst/>
          </a:prstGeom>
          <a:noFill/>
          <a:ln w="12700" cap="flat" cmpd="sng">
            <a:solidFill>
              <a:srgbClr val="005895"/>
            </a:solidFill>
            <a:prstDash val="solid"/>
            <a:round/>
            <a:headEnd type="none" w="sm" len="sm"/>
            <a:tailEnd type="none" w="sm" len="sm"/>
          </a:ln>
        </p:spPr>
      </p:cxnSp>
      <p:cxnSp>
        <p:nvCxnSpPr>
          <p:cNvPr id="51" name="Google Shape;51;g23cf1963b1a_1_547"/>
          <p:cNvCxnSpPr/>
          <p:nvPr/>
        </p:nvCxnSpPr>
        <p:spPr>
          <a:xfrm>
            <a:off x="517922" y="656332"/>
            <a:ext cx="8626200" cy="0"/>
          </a:xfrm>
          <a:prstGeom prst="straightConnector1">
            <a:avLst/>
          </a:prstGeom>
          <a:noFill/>
          <a:ln w="25400" cap="flat" cmpd="sng">
            <a:solidFill>
              <a:srgbClr val="006068"/>
            </a:solidFill>
            <a:prstDash val="solid"/>
            <a:round/>
            <a:headEnd type="none" w="sm" len="sm"/>
            <a:tailEnd type="none" w="sm" len="sm"/>
          </a:ln>
        </p:spPr>
      </p:cxnSp>
      <p:sp>
        <p:nvSpPr>
          <p:cNvPr id="52" name="Google Shape;52;g23cf1963b1a_1_547"/>
          <p:cNvSpPr txBox="1">
            <a:spLocks noGrp="1"/>
          </p:cNvSpPr>
          <p:nvPr>
            <p:ph type="sldNum" idx="12"/>
          </p:nvPr>
        </p:nvSpPr>
        <p:spPr>
          <a:xfrm>
            <a:off x="8777883" y="4902398"/>
            <a:ext cx="240000" cy="174000"/>
          </a:xfrm>
          <a:prstGeom prst="rect">
            <a:avLst/>
          </a:prstGeom>
          <a:noFill/>
          <a:ln>
            <a:noFill/>
          </a:ln>
        </p:spPr>
        <p:txBody>
          <a:bodyPr spcFirstLastPara="1" wrap="square" lIns="91425" tIns="45700" rIns="91425" bIns="45700" anchor="t" anchorCtr="0">
            <a:noAutofit/>
          </a:bodyPr>
          <a:lstStyle>
            <a:lvl1pPr marL="0" marR="0" lvl="0"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1pPr>
            <a:lvl2pPr marL="0" marR="0" lvl="1"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2pPr>
            <a:lvl3pPr marL="0" marR="0" lvl="2"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3pPr>
            <a:lvl4pPr marL="0" marR="0" lvl="3"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4pPr>
            <a:lvl5pPr marL="0" marR="0" lvl="4"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5pPr>
            <a:lvl6pPr marL="0" marR="0" lvl="5"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6pPr>
            <a:lvl7pPr marL="0" marR="0" lvl="6"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7pPr>
            <a:lvl8pPr marL="0" marR="0" lvl="7"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8pPr>
            <a:lvl9pPr marL="0" marR="0" lvl="8" indent="0" algn="ctr" rtl="0">
              <a:lnSpc>
                <a:spcPct val="100000"/>
              </a:lnSpc>
              <a:spcBef>
                <a:spcPts val="0"/>
              </a:spcBef>
              <a:spcAft>
                <a:spcPts val="0"/>
              </a:spcAft>
              <a:buClr>
                <a:srgbClr val="000000"/>
              </a:buClr>
              <a:buSzPts val="843"/>
              <a:buFont typeface="Arial"/>
              <a:buNone/>
              <a:defRPr sz="843" b="0" i="0" u="none" strike="noStrike" cap="none">
                <a:solidFill>
                  <a:schemeClr val="dk1"/>
                </a:solidFill>
                <a:latin typeface="Helvetica Neue"/>
                <a:ea typeface="Helvetica Neue"/>
                <a:cs typeface="Helvetica Neue"/>
                <a:sym typeface="Helvetica Neue"/>
              </a:defRPr>
            </a:lvl9pPr>
          </a:lstStyle>
          <a:p>
            <a:pPr marL="0" lvl="0" indent="0" algn="ctr" rtl="0">
              <a:spcBef>
                <a:spcPts val="0"/>
              </a:spcBef>
              <a:spcAft>
                <a:spcPts val="0"/>
              </a:spcAft>
              <a:buNone/>
            </a:pPr>
            <a:fld id="{00000000-1234-1234-1234-123412341234}" type="slidenum">
              <a:rPr lang="en-US"/>
              <a:t>‹#›</a:t>
            </a:fld>
            <a:endParaRPr/>
          </a:p>
        </p:txBody>
      </p:sp>
      <p:pic>
        <p:nvPicPr>
          <p:cNvPr id="53" name="Google Shape;53;g23cf1963b1a_1_547"/>
          <p:cNvPicPr preferRelativeResize="0"/>
          <p:nvPr/>
        </p:nvPicPr>
        <p:blipFill rotWithShape="1">
          <a:blip r:embed="rId4">
            <a:alphaModFix/>
          </a:blip>
          <a:srcRect/>
          <a:stretch/>
        </p:blipFill>
        <p:spPr>
          <a:xfrm>
            <a:off x="7884368" y="4529364"/>
            <a:ext cx="675289" cy="51368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8"/>
        <p:cNvGrpSpPr/>
        <p:nvPr/>
      </p:nvGrpSpPr>
      <p:grpSpPr>
        <a:xfrm>
          <a:off x="0" y="0"/>
          <a:ext cx="0" cy="0"/>
          <a:chOff x="0" y="0"/>
          <a:chExt cx="0" cy="0"/>
        </a:xfrm>
      </p:grpSpPr>
      <p:pic>
        <p:nvPicPr>
          <p:cNvPr id="59" name="Google Shape;59;p21"/>
          <p:cNvPicPr preferRelativeResize="0"/>
          <p:nvPr/>
        </p:nvPicPr>
        <p:blipFill rotWithShape="1">
          <a:blip r:embed="rId3">
            <a:alphaModFix/>
          </a:blip>
          <a:srcRect/>
          <a:stretch/>
        </p:blipFill>
        <p:spPr>
          <a:xfrm>
            <a:off x="4487169" y="595222"/>
            <a:ext cx="3741539" cy="3944689"/>
          </a:xfrm>
          <a:prstGeom prst="rect">
            <a:avLst/>
          </a:prstGeom>
          <a:noFill/>
          <a:ln>
            <a:noFill/>
          </a:ln>
        </p:spPr>
      </p:pic>
      <p:sp>
        <p:nvSpPr>
          <p:cNvPr id="60" name="Google Shape;60;p21"/>
          <p:cNvSpPr txBox="1"/>
          <p:nvPr/>
        </p:nvSpPr>
        <p:spPr>
          <a:xfrm>
            <a:off x="685354" y="2129730"/>
            <a:ext cx="7773293" cy="110253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4429"/>
              <a:buFont typeface="Arial"/>
              <a:buNone/>
            </a:pPr>
            <a:r>
              <a:rPr lang="en-US" sz="4429" b="0" i="0" u="none" strike="noStrike" cap="none">
                <a:solidFill>
                  <a:srgbClr val="000000"/>
                </a:solidFill>
                <a:latin typeface="Gill Sans"/>
                <a:ea typeface="Gill Sans"/>
                <a:cs typeface="Gill Sans"/>
                <a:sym typeface="Gill Sans"/>
              </a:rPr>
              <a:t>Questions?</a:t>
            </a:r>
            <a:endParaRPr sz="4429" b="0" i="0" u="none" strike="noStrike" cap="none">
              <a:solidFill>
                <a:srgbClr val="000000"/>
              </a:solidFill>
              <a:latin typeface="Gill Sans"/>
              <a:ea typeface="Gill Sans"/>
              <a:cs typeface="Gill Sans"/>
              <a:sym typeface="Gill Sans"/>
            </a:endParaRPr>
          </a:p>
        </p:txBody>
      </p:sp>
      <p:pic>
        <p:nvPicPr>
          <p:cNvPr id="61" name="Google Shape;61;p21"/>
          <p:cNvPicPr preferRelativeResize="0"/>
          <p:nvPr/>
        </p:nvPicPr>
        <p:blipFill rotWithShape="1">
          <a:blip r:embed="rId4">
            <a:alphaModFix/>
          </a:blip>
          <a:srcRect/>
          <a:stretch/>
        </p:blipFill>
        <p:spPr>
          <a:xfrm>
            <a:off x="7740352" y="4082396"/>
            <a:ext cx="1055939" cy="80323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en.epicenter.works/documents?field_tags_tid=4" TargetMode="External"/><Relationship Id="rId3" Type="http://schemas.openxmlformats.org/officeDocument/2006/relationships/hyperlink" Target="https://en.epicenter.works/document/4633" TargetMode="External"/><Relationship Id="rId7" Type="http://schemas.openxmlformats.org/officeDocument/2006/relationships/hyperlink" Target="https://en.epicenter.works/document/466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en.epicenter.works/document/4469" TargetMode="External"/><Relationship Id="rId5" Type="http://schemas.openxmlformats.org/officeDocument/2006/relationships/hyperlink" Target="https://en.epicenter.works/document/4146" TargetMode="External"/><Relationship Id="rId4" Type="http://schemas.openxmlformats.org/officeDocument/2006/relationships/hyperlink" Target="https://en.epicenter.works/document/440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beuc.eu/sites/default/files/2022-09/BEUC-X-2022-096_Connectivity_Infrastructure-and-the_open_internet.pdf" TargetMode="External"/><Relationship Id="rId7" Type="http://schemas.openxmlformats.org/officeDocument/2006/relationships/hyperlink" Target="http://mvnoeurope.eu/wp-content/uploads/MVNO-Europe-Position-on-contributions-to-network-investment-3008.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europeanvodcoalition.com/positions/position-paper-on-net-neutrality/" TargetMode="External"/><Relationship Id="rId5" Type="http://schemas.openxmlformats.org/officeDocument/2006/relationships/hyperlink" Target="https://www.euro-ix.net/en/services/regulatory/" TargetMode="External"/><Relationship Id="rId4" Type="http://schemas.openxmlformats.org/officeDocument/2006/relationships/hyperlink" Target="https://www.berec.europa.eu/en/document-categories/berec/opinions/berec-preliminary-assessment-of-the-underlying-assumptions-of-payments-from-large-caps-to-isp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igital-strategy.ec.europa.eu/en/consultations/future-electronic-communications-sector-and-its-infrastructure" TargetMode="External"/><Relationship Id="rId7" Type="http://schemas.openxmlformats.org/officeDocument/2006/relationships/hyperlink" Target="https://docs.google.com/document/d/1Z9Woeb-NBFGG6FPBp1fDGxriUQoq0eZlXo1tzoeHARo/edi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etno.eu/library/reports/105-eu-internet-ecosystem.html" TargetMode="External"/><Relationship Id="rId5" Type="http://schemas.openxmlformats.org/officeDocument/2006/relationships/hyperlink" Target="https://www.orange.com/en/newsroom/news/2022/acall-large-content-platforms-contribute-cost-european-digital-infrastructure" TargetMode="External"/><Relationship Id="rId4" Type="http://schemas.openxmlformats.org/officeDocument/2006/relationships/hyperlink" Target="https://digital-strategy.ec.europa.eu/en/library/european-declaration-digital-rights-and-principles"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title"/>
          </p:nvPr>
        </p:nvSpPr>
        <p:spPr>
          <a:xfrm>
            <a:off x="4214812" y="1346150"/>
            <a:ext cx="4697100" cy="14601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Fair contribution by all digital players</a:t>
            </a:r>
            <a:endParaRPr/>
          </a:p>
        </p:txBody>
      </p:sp>
      <p:sp>
        <p:nvSpPr>
          <p:cNvPr id="70" name="Google Shape;70;p1"/>
          <p:cNvSpPr txBox="1">
            <a:spLocks noGrp="1"/>
          </p:cNvSpPr>
          <p:nvPr>
            <p:ph type="body" idx="1"/>
          </p:nvPr>
        </p:nvSpPr>
        <p:spPr>
          <a:xfrm>
            <a:off x="4214812" y="2960191"/>
            <a:ext cx="4697016" cy="1460004"/>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SzPts val="1400"/>
              <a:buNone/>
            </a:pPr>
            <a:r>
              <a:rPr lang="en-US"/>
              <a:t>A RIPE Cooperation Working Group community response to a part of the European Commission consultation: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latin typeface="Arial"/>
                <a:ea typeface="Arial"/>
                <a:cs typeface="Arial"/>
                <a:sym typeface="Arial"/>
              </a:rPr>
              <a:t>The future of the electronic communications sector and its infrastructure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9"/>
          <p:cNvSpPr txBox="1">
            <a:spLocks noGrp="1"/>
          </p:cNvSpPr>
          <p:nvPr>
            <p:ph type="title"/>
          </p:nvPr>
        </p:nvSpPr>
        <p:spPr>
          <a:xfrm>
            <a:off x="500064" y="133945"/>
            <a:ext cx="8268891" cy="529084"/>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RIPE Cooperation Working Group: small task team: </a:t>
            </a:r>
            <a:endParaRPr/>
          </a:p>
        </p:txBody>
      </p:sp>
      <p:sp>
        <p:nvSpPr>
          <p:cNvPr id="136" name="Google Shape;136;p29"/>
          <p:cNvSpPr txBox="1">
            <a:spLocks noGrp="1"/>
          </p:cNvSpPr>
          <p:nvPr>
            <p:ph type="body" idx="1"/>
          </p:nvPr>
        </p:nvSpPr>
        <p:spPr>
          <a:xfrm>
            <a:off x="500064" y="850553"/>
            <a:ext cx="8268891" cy="3777258"/>
          </a:xfrm>
          <a:prstGeom prst="rect">
            <a:avLst/>
          </a:prstGeom>
          <a:noFill/>
          <a:ln>
            <a:noFill/>
          </a:ln>
        </p:spPr>
        <p:txBody>
          <a:bodyPr spcFirstLastPara="1" wrap="square" lIns="50800" tIns="50800" rIns="50800" bIns="50800" anchor="t" anchorCtr="0">
            <a:noAutofit/>
          </a:bodyPr>
          <a:lstStyle/>
          <a:p>
            <a:pPr marL="457200" lvl="0" indent="-307467" algn="l" rtl="0">
              <a:lnSpc>
                <a:spcPct val="120000"/>
              </a:lnSpc>
              <a:spcBef>
                <a:spcPts val="369"/>
              </a:spcBef>
              <a:spcAft>
                <a:spcPts val="0"/>
              </a:spcAft>
              <a:buSzPts val="1242"/>
              <a:buChar char="•"/>
            </a:pPr>
            <a:r>
              <a:rPr lang="en-US"/>
              <a:t>Patrik Fältström</a:t>
            </a:r>
            <a:endParaRPr/>
          </a:p>
          <a:p>
            <a:pPr marL="457200" lvl="0" indent="-307467" algn="l" rtl="0">
              <a:lnSpc>
                <a:spcPct val="120000"/>
              </a:lnSpc>
              <a:spcBef>
                <a:spcPts val="369"/>
              </a:spcBef>
              <a:spcAft>
                <a:spcPts val="0"/>
              </a:spcAft>
              <a:buSzPts val="1242"/>
              <a:buChar char="•"/>
            </a:pPr>
            <a:r>
              <a:rPr lang="en-US"/>
              <a:t>Frode Sørensen</a:t>
            </a:r>
            <a:endParaRPr/>
          </a:p>
          <a:p>
            <a:pPr marL="457200" lvl="0" indent="-307467" algn="l" rtl="0">
              <a:lnSpc>
                <a:spcPct val="120000"/>
              </a:lnSpc>
              <a:spcBef>
                <a:spcPts val="369"/>
              </a:spcBef>
              <a:spcAft>
                <a:spcPts val="0"/>
              </a:spcAft>
              <a:buSzPts val="1242"/>
              <a:buChar char="•"/>
            </a:pPr>
            <a:r>
              <a:rPr lang="en-US"/>
              <a:t>Konstantinos Komaitis</a:t>
            </a:r>
            <a:endParaRPr/>
          </a:p>
          <a:p>
            <a:pPr marL="457200" lvl="0" indent="-307467" algn="l" rtl="0">
              <a:lnSpc>
                <a:spcPct val="120000"/>
              </a:lnSpc>
              <a:spcBef>
                <a:spcPts val="369"/>
              </a:spcBef>
              <a:spcAft>
                <a:spcPts val="0"/>
              </a:spcAft>
              <a:buSzPts val="1242"/>
              <a:buChar char="•"/>
            </a:pPr>
            <a:r>
              <a:rPr lang="en-US"/>
              <a:t>Thomas Lohninger</a:t>
            </a:r>
            <a:endParaRPr/>
          </a:p>
          <a:p>
            <a:pPr marL="457200" lvl="0" indent="-307467" algn="l" rtl="0">
              <a:lnSpc>
                <a:spcPct val="120000"/>
              </a:lnSpc>
              <a:spcBef>
                <a:spcPts val="369"/>
              </a:spcBef>
              <a:spcAft>
                <a:spcPts val="0"/>
              </a:spcAft>
              <a:buSzPts val="1242"/>
              <a:buChar char="•"/>
            </a:pPr>
            <a:r>
              <a:rPr lang="en-US"/>
              <a:t>Carsten Schiefner</a:t>
            </a:r>
            <a:endParaRPr/>
          </a:p>
          <a:p>
            <a:pPr marL="457200" lvl="0" indent="-307467" algn="l" rtl="0">
              <a:lnSpc>
                <a:spcPct val="120000"/>
              </a:lnSpc>
              <a:spcBef>
                <a:spcPts val="369"/>
              </a:spcBef>
              <a:spcAft>
                <a:spcPts val="0"/>
              </a:spcAft>
              <a:buSzPts val="1242"/>
              <a:buChar char="•"/>
            </a:pPr>
            <a:r>
              <a:rPr lang="en-US"/>
              <a:t>Alex de Joode</a:t>
            </a:r>
            <a:endParaRPr/>
          </a:p>
          <a:p>
            <a:pPr marL="457200" lvl="0" indent="-307467" algn="l" rtl="0">
              <a:lnSpc>
                <a:spcPct val="120000"/>
              </a:lnSpc>
              <a:spcBef>
                <a:spcPts val="369"/>
              </a:spcBef>
              <a:spcAft>
                <a:spcPts val="0"/>
              </a:spcAft>
              <a:buSzPts val="1242"/>
              <a:buChar char="•"/>
            </a:pPr>
            <a:r>
              <a:rPr lang="en-US"/>
              <a:t>Christian de Larrinaga</a:t>
            </a:r>
            <a:endParaRPr/>
          </a:p>
          <a:p>
            <a:pPr marL="457200" lvl="0" indent="-307467" algn="l" rtl="0">
              <a:lnSpc>
                <a:spcPct val="120000"/>
              </a:lnSpc>
              <a:spcBef>
                <a:spcPts val="369"/>
              </a:spcBef>
              <a:spcAft>
                <a:spcPts val="0"/>
              </a:spcAft>
              <a:buSzPts val="1242"/>
              <a:buChar char="•"/>
            </a:pPr>
            <a:r>
              <a:rPr lang="en-US"/>
              <a:t>Chaired by Desiree Miloshevic, support by Bastiaan Goslings</a:t>
            </a:r>
            <a:endParaRPr/>
          </a:p>
          <a:p>
            <a:pPr marL="457200" lvl="0" indent="-228600" algn="l" rtl="0">
              <a:lnSpc>
                <a:spcPct val="120000"/>
              </a:lnSpc>
              <a:spcBef>
                <a:spcPts val="369"/>
              </a:spcBef>
              <a:spcAft>
                <a:spcPts val="0"/>
              </a:spcAft>
              <a:buSzPts val="1242"/>
              <a:buNone/>
            </a:pPr>
            <a:endParaRPr/>
          </a:p>
          <a:p>
            <a:pPr marL="457200" lvl="0" indent="-228600" algn="l" rtl="0">
              <a:lnSpc>
                <a:spcPct val="120000"/>
              </a:lnSpc>
              <a:spcBef>
                <a:spcPts val="369"/>
              </a:spcBef>
              <a:spcAft>
                <a:spcPts val="0"/>
              </a:spcAft>
              <a:buSzPts val="1242"/>
              <a:buNone/>
            </a:pPr>
            <a:endParaRPr/>
          </a:p>
        </p:txBody>
      </p:sp>
      <p:sp>
        <p:nvSpPr>
          <p:cNvPr id="137" name="Google Shape;137;p29"/>
          <p:cNvSpPr txBox="1">
            <a:spLocks noGrp="1"/>
          </p:cNvSpPr>
          <p:nvPr>
            <p:ph type="sldNum" idx="12"/>
          </p:nvPr>
        </p:nvSpPr>
        <p:spPr>
          <a:xfrm>
            <a:off x="8777883" y="4902398"/>
            <a:ext cx="239986" cy="17412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800"/>
              <a:buNone/>
            </a:pPr>
            <a:fld id="{00000000-1234-1234-1234-123412341234}" type="slidenum">
              <a:rPr lang="en-U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7A96C0-1CC8-D642-6212-85DD0E3D04AD}"/>
              </a:ext>
            </a:extLst>
          </p:cNvPr>
          <p:cNvSpPr>
            <a:spLocks noGrp="1"/>
          </p:cNvSpPr>
          <p:nvPr>
            <p:ph type="title"/>
          </p:nvPr>
        </p:nvSpPr>
        <p:spPr/>
        <p:txBody>
          <a:bodyPr/>
          <a:lstStyle/>
          <a:p>
            <a:r>
              <a:rPr lang="en-NL" dirty="0"/>
              <a:t>Agenda</a:t>
            </a:r>
          </a:p>
        </p:txBody>
      </p:sp>
      <p:sp>
        <p:nvSpPr>
          <p:cNvPr id="3" name="Text Placeholder 2">
            <a:extLst>
              <a:ext uri="{FF2B5EF4-FFF2-40B4-BE49-F238E27FC236}">
                <a16:creationId xmlns:a16="http://schemas.microsoft.com/office/drawing/2014/main" id="{9BE1615F-1452-2772-2683-A91B0F733D49}"/>
              </a:ext>
            </a:extLst>
          </p:cNvPr>
          <p:cNvSpPr>
            <a:spLocks noGrp="1"/>
          </p:cNvSpPr>
          <p:nvPr>
            <p:ph type="body" idx="1"/>
          </p:nvPr>
        </p:nvSpPr>
        <p:spPr/>
        <p:txBody>
          <a:bodyPr/>
          <a:lstStyle/>
          <a:p>
            <a:r>
              <a:rPr lang="en-NL" dirty="0"/>
              <a:t>Core Principles (Alex)</a:t>
            </a:r>
          </a:p>
          <a:p>
            <a:r>
              <a:rPr lang="en-NL" dirty="0"/>
              <a:t>Question 54 (Frode)</a:t>
            </a:r>
          </a:p>
          <a:p>
            <a:r>
              <a:rPr lang="en-NL" dirty="0"/>
              <a:t>Part C (Carsten/Christian)</a:t>
            </a:r>
          </a:p>
          <a:p>
            <a:r>
              <a:rPr lang="en-NL" dirty="0"/>
              <a:t>How Trafic and M</a:t>
            </a:r>
            <a:r>
              <a:rPr lang="en-GB" dirty="0"/>
              <a:t>o</a:t>
            </a:r>
            <a:r>
              <a:rPr lang="en-NL" dirty="0"/>
              <a:t>ney flows (Patrik)</a:t>
            </a:r>
          </a:p>
          <a:p>
            <a:endParaRPr lang="en-NL" dirty="0"/>
          </a:p>
        </p:txBody>
      </p:sp>
    </p:spTree>
    <p:extLst>
      <p:ext uri="{BB962C8B-B14F-4D97-AF65-F5344CB8AC3E}">
        <p14:creationId xmlns:p14="http://schemas.microsoft.com/office/powerpoint/2010/main" val="1702364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65EF3-6BF8-56D9-CD39-1BD706FEAB11}"/>
              </a:ext>
            </a:extLst>
          </p:cNvPr>
          <p:cNvSpPr>
            <a:spLocks noGrp="1"/>
          </p:cNvSpPr>
          <p:nvPr>
            <p:ph type="title"/>
          </p:nvPr>
        </p:nvSpPr>
        <p:spPr/>
        <p:txBody>
          <a:bodyPr/>
          <a:lstStyle/>
          <a:p>
            <a:r>
              <a:rPr lang="en-NL" dirty="0"/>
              <a:t>Core Principles</a:t>
            </a:r>
          </a:p>
        </p:txBody>
      </p:sp>
      <p:sp>
        <p:nvSpPr>
          <p:cNvPr id="3" name="Text Placeholder 2">
            <a:extLst>
              <a:ext uri="{FF2B5EF4-FFF2-40B4-BE49-F238E27FC236}">
                <a16:creationId xmlns:a16="http://schemas.microsoft.com/office/drawing/2014/main" id="{74A313C4-6988-C0C2-C7C0-B37EF2A882AA}"/>
              </a:ext>
            </a:extLst>
          </p:cNvPr>
          <p:cNvSpPr>
            <a:spLocks noGrp="1"/>
          </p:cNvSpPr>
          <p:nvPr>
            <p:ph type="body" idx="1"/>
          </p:nvPr>
        </p:nvSpPr>
        <p:spPr/>
        <p:txBody>
          <a:bodyPr/>
          <a:lstStyle/>
          <a:p>
            <a:pPr marL="149733" indent="0">
              <a:buNone/>
            </a:pPr>
            <a:r>
              <a:rPr lang="en-NL" dirty="0"/>
              <a:t>3 core principles for internet trafic exchange</a:t>
            </a:r>
          </a:p>
          <a:p>
            <a:r>
              <a:rPr lang="en-NL" dirty="0"/>
              <a:t>Netneutrality Principle</a:t>
            </a:r>
          </a:p>
          <a:p>
            <a:pPr lvl="1"/>
            <a:r>
              <a:rPr lang="en-GB" dirty="0"/>
              <a:t>N</a:t>
            </a:r>
            <a:r>
              <a:rPr lang="en-NL" dirty="0"/>
              <a:t>o discrimination of certain traffic (all traffic is equal)</a:t>
            </a:r>
          </a:p>
          <a:p>
            <a:r>
              <a:rPr lang="en-NL" dirty="0"/>
              <a:t>Network resilience Principle</a:t>
            </a:r>
          </a:p>
          <a:p>
            <a:pPr lvl="1"/>
            <a:r>
              <a:rPr lang="en-NL" dirty="0"/>
              <a:t>A diverse set of networks, traffic can route around disturbances</a:t>
            </a:r>
          </a:p>
          <a:p>
            <a:r>
              <a:rPr lang="en-NL" dirty="0"/>
              <a:t>Internet model with Autonomous Networks</a:t>
            </a:r>
          </a:p>
          <a:p>
            <a:pPr lvl="1"/>
            <a:r>
              <a:rPr lang="en-NL" dirty="0"/>
              <a:t>Every network is responsible for it’s own network: </a:t>
            </a:r>
            <a:r>
              <a:rPr lang="en-NL" b="1" dirty="0"/>
              <a:t>also</a:t>
            </a:r>
            <a:r>
              <a:rPr lang="en-NL" dirty="0"/>
              <a:t> for the financial part!</a:t>
            </a:r>
          </a:p>
          <a:p>
            <a:endParaRPr lang="en-NL" dirty="0"/>
          </a:p>
          <a:p>
            <a:endParaRPr lang="en-NL" dirty="0"/>
          </a:p>
        </p:txBody>
      </p:sp>
    </p:spTree>
    <p:extLst>
      <p:ext uri="{BB962C8B-B14F-4D97-AF65-F5344CB8AC3E}">
        <p14:creationId xmlns:p14="http://schemas.microsoft.com/office/powerpoint/2010/main" val="3438557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g23cf1963b1a_0_7"/>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Q54 of Commission’s Exploratory Consultation</a:t>
            </a:r>
            <a:endParaRPr/>
          </a:p>
        </p:txBody>
      </p:sp>
      <p:sp>
        <p:nvSpPr>
          <p:cNvPr id="143" name="Google Shape;143;g23cf1963b1a_0_7"/>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200884" lvl="0" indent="-200884" algn="l" rtl="0">
              <a:lnSpc>
                <a:spcPct val="100000"/>
              </a:lnSpc>
              <a:spcBef>
                <a:spcPts val="0"/>
              </a:spcBef>
              <a:spcAft>
                <a:spcPts val="0"/>
              </a:spcAft>
              <a:buSzPts val="1380"/>
              <a:buChar char="•"/>
            </a:pPr>
            <a:r>
              <a:rPr lang="en-US" sz="2000" b="1"/>
              <a:t>The European Declaration on Digital Rights and Principles states that all digital players benefiting from the digital transformation should contribute in a fair and proportionate manner to the costs of public goods, services and infrastructures to the benefit of all people living in the EU. Some stakeholders have suggested a mandatory mechanism of direct payments from CAPs/LTGs to contribute to finance network deployment. Do you support such suggestion and if so why? If no, why not?</a:t>
            </a:r>
            <a:endParaRPr/>
          </a:p>
          <a:p>
            <a:pPr marL="200884" lvl="0" indent="-113253" algn="l" rtl="0">
              <a:lnSpc>
                <a:spcPct val="100000"/>
              </a:lnSpc>
              <a:spcBef>
                <a:spcPts val="369"/>
              </a:spcBef>
              <a:spcAft>
                <a:spcPts val="0"/>
              </a:spcAft>
              <a:buSzPts val="1380"/>
              <a:buNone/>
            </a:pPr>
            <a:endParaRPr sz="2000" b="1"/>
          </a:p>
          <a:p>
            <a:pPr marL="200884" lvl="0" indent="-200884" algn="l" rtl="0">
              <a:lnSpc>
                <a:spcPct val="100000"/>
              </a:lnSpc>
              <a:spcBef>
                <a:spcPts val="369"/>
              </a:spcBef>
              <a:spcAft>
                <a:spcPts val="0"/>
              </a:spcAft>
              <a:buSzPts val="1104"/>
              <a:buChar char="•"/>
            </a:pPr>
            <a:r>
              <a:rPr lang="en-US" sz="1600"/>
              <a:t>CAPs = Content and Application Providers</a:t>
            </a:r>
            <a:endParaRPr/>
          </a:p>
          <a:p>
            <a:pPr marL="200884" lvl="0" indent="-200884" algn="l" rtl="0">
              <a:lnSpc>
                <a:spcPct val="100000"/>
              </a:lnSpc>
              <a:spcBef>
                <a:spcPts val="369"/>
              </a:spcBef>
              <a:spcAft>
                <a:spcPts val="0"/>
              </a:spcAft>
              <a:buSzPts val="1104"/>
              <a:buChar char="•"/>
            </a:pPr>
            <a:r>
              <a:rPr lang="en-US" sz="1600"/>
              <a:t>LTGs = Large Traffic Generators</a:t>
            </a:r>
            <a:endParaRPr/>
          </a:p>
        </p:txBody>
      </p:sp>
      <p:sp>
        <p:nvSpPr>
          <p:cNvPr id="144" name="Google Shape;144;g23cf1963b1a_0_7"/>
          <p:cNvSpPr txBox="1">
            <a:spLocks noGrp="1"/>
          </p:cNvSpPr>
          <p:nvPr>
            <p:ph type="sldNum" idx="12"/>
          </p:nvPr>
        </p:nvSpPr>
        <p:spPr>
          <a:xfrm>
            <a:off x="8777883" y="4902398"/>
            <a:ext cx="240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g23cf1963b1a_0_26"/>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Answer Q54 of Commission’s Exploratory Consultation</a:t>
            </a:r>
            <a:endParaRPr/>
          </a:p>
        </p:txBody>
      </p:sp>
      <p:sp>
        <p:nvSpPr>
          <p:cNvPr id="151" name="Google Shape;151;g23cf1963b1a_0_26"/>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200884" lvl="0" indent="-200884" algn="l" rtl="0">
              <a:lnSpc>
                <a:spcPct val="100000"/>
              </a:lnSpc>
              <a:spcBef>
                <a:spcPts val="0"/>
              </a:spcBef>
              <a:spcAft>
                <a:spcPts val="0"/>
              </a:spcAft>
              <a:buSzPts val="1104"/>
              <a:buChar char="•"/>
            </a:pPr>
            <a:r>
              <a:rPr lang="en-US" sz="1600"/>
              <a:t>The quote “contribute in a fair and proportionate manner to the costs of public goods, </a:t>
            </a:r>
            <a:br>
              <a:rPr lang="en-US" sz="1600"/>
            </a:br>
            <a:r>
              <a:rPr lang="en-US" sz="1600"/>
              <a:t>services and infrastructures” </a:t>
            </a:r>
            <a:br>
              <a:rPr lang="en-US" sz="1600"/>
            </a:br>
            <a:r>
              <a:rPr lang="en-US" sz="1600"/>
              <a:t>- does not only indicate that CAPs might contribute to ISPs (“infrastructures”), </a:t>
            </a:r>
            <a:br>
              <a:rPr lang="en-US" sz="1600"/>
            </a:br>
            <a:r>
              <a:rPr lang="en-US" sz="1600"/>
              <a:t>- but also indicates that ISPs might contribute to CAPs (“good, services”). </a:t>
            </a:r>
            <a:br>
              <a:rPr lang="en-US" sz="1600"/>
            </a:br>
            <a:r>
              <a:rPr lang="en-US" sz="1600"/>
              <a:t>- It is necessary to take the whole internet ecosystem into account. </a:t>
            </a:r>
            <a:br>
              <a:rPr lang="en-US" sz="1600"/>
            </a:br>
            <a:r>
              <a:rPr lang="en-US" sz="1600"/>
              <a:t>- ISPs and CAPs are mutually dependent on each other. </a:t>
            </a:r>
            <a:br>
              <a:rPr lang="en-US" sz="1600"/>
            </a:br>
            <a:r>
              <a:rPr lang="en-US" sz="1600"/>
              <a:t>- CAPs contribute content and applications, as well as platforms and network infrastructure. </a:t>
            </a:r>
            <a:br>
              <a:rPr lang="en-US" sz="1600"/>
            </a:br>
            <a:r>
              <a:rPr lang="en-US" sz="1600"/>
              <a:t>- Finally, end-users contribute through their internet access subscriptions. </a:t>
            </a:r>
            <a:endParaRPr/>
          </a:p>
          <a:p>
            <a:pPr marL="200884" lvl="0" indent="-200884" algn="l" rtl="0">
              <a:lnSpc>
                <a:spcPct val="100000"/>
              </a:lnSpc>
              <a:spcBef>
                <a:spcPts val="1200"/>
              </a:spcBef>
              <a:spcAft>
                <a:spcPts val="0"/>
              </a:spcAft>
              <a:buSzPts val="1104"/>
              <a:buChar char="•"/>
            </a:pPr>
            <a:r>
              <a:rPr lang="en-US" sz="1600"/>
              <a:t>In case a “mandatory mechanism of direct payments” were introduced, a termination monopoly will emerge, which ISPs with end-users connected may exploit, such market development will need regulatory oversight, and regulatory intervention may be needed </a:t>
            </a:r>
            <a:br>
              <a:rPr lang="en-US" sz="1600"/>
            </a:br>
            <a:r>
              <a:rPr lang="en-US" sz="1600"/>
              <a:t>(ref. termination monopoly in telephony networks). </a:t>
            </a:r>
            <a:endParaRPr/>
          </a:p>
          <a:p>
            <a:pPr marL="200884" lvl="0" indent="-200884" algn="l" rtl="0">
              <a:lnSpc>
                <a:spcPct val="100000"/>
              </a:lnSpc>
              <a:spcBef>
                <a:spcPts val="1200"/>
              </a:spcBef>
              <a:spcAft>
                <a:spcPts val="0"/>
              </a:spcAft>
              <a:buSzPts val="1104"/>
              <a:buChar char="•"/>
            </a:pPr>
            <a:r>
              <a:rPr lang="en-US" sz="1600"/>
              <a:t>For these reasons, among others, there should be no such mandatory payment mechanism.</a:t>
            </a:r>
            <a:endParaRPr/>
          </a:p>
        </p:txBody>
      </p:sp>
      <p:sp>
        <p:nvSpPr>
          <p:cNvPr id="152" name="Google Shape;152;g23cf1963b1a_0_26"/>
          <p:cNvSpPr txBox="1">
            <a:spLocks noGrp="1"/>
          </p:cNvSpPr>
          <p:nvPr>
            <p:ph type="sldNum" idx="12"/>
          </p:nvPr>
        </p:nvSpPr>
        <p:spPr>
          <a:xfrm>
            <a:off x="8777883" y="4902398"/>
            <a:ext cx="240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157"/>
        <p:cNvGrpSpPr/>
        <p:nvPr/>
      </p:nvGrpSpPr>
      <p:grpSpPr>
        <a:xfrm>
          <a:off x="0" y="0"/>
          <a:ext cx="0" cy="0"/>
          <a:chOff x="0" y="0"/>
          <a:chExt cx="0" cy="0"/>
        </a:xfrm>
      </p:grpSpPr>
      <p:sp>
        <p:nvSpPr>
          <p:cNvPr id="158" name="Google Shape;158;g23cf4593fa3_1_0"/>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Civil Society Materials</a:t>
            </a:r>
            <a:endParaRPr/>
          </a:p>
        </p:txBody>
      </p:sp>
      <p:sp>
        <p:nvSpPr>
          <p:cNvPr id="159" name="Google Shape;159;g23cf4593fa3_1_0"/>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457200" lvl="0" indent="-307467" algn="l" rtl="0">
              <a:lnSpc>
                <a:spcPct val="120000"/>
              </a:lnSpc>
              <a:spcBef>
                <a:spcPts val="369"/>
              </a:spcBef>
              <a:spcAft>
                <a:spcPts val="0"/>
              </a:spcAft>
              <a:buSzPts val="1242"/>
              <a:buChar char="•"/>
            </a:pPr>
            <a:r>
              <a:rPr lang="en-US"/>
              <a:t>Full </a:t>
            </a:r>
            <a:r>
              <a:rPr lang="en-US" u="sng">
                <a:solidFill>
                  <a:schemeClr val="hlink"/>
                </a:solidFill>
                <a:hlinkClick r:id="rId3"/>
              </a:rPr>
              <a:t>Response to exploratory consultation</a:t>
            </a:r>
            <a:r>
              <a:rPr lang="en-US"/>
              <a:t> </a:t>
            </a:r>
            <a:endParaRPr/>
          </a:p>
          <a:p>
            <a:pPr marL="457200" lvl="0" indent="-307467" algn="l" rtl="0">
              <a:lnSpc>
                <a:spcPct val="120000"/>
              </a:lnSpc>
              <a:spcBef>
                <a:spcPts val="0"/>
              </a:spcBef>
              <a:spcAft>
                <a:spcPts val="0"/>
              </a:spcAft>
              <a:buSzPts val="1242"/>
              <a:buChar char="•"/>
            </a:pPr>
            <a:r>
              <a:rPr lang="en-US" u="sng">
                <a:solidFill>
                  <a:schemeClr val="hlink"/>
                </a:solidFill>
                <a:hlinkClick r:id="rId4"/>
              </a:rPr>
              <a:t>Policy Paper about the debate</a:t>
            </a:r>
            <a:r>
              <a:rPr lang="en-US"/>
              <a:t> </a:t>
            </a:r>
            <a:endParaRPr/>
          </a:p>
          <a:p>
            <a:pPr marL="457200" lvl="0" indent="-307467" algn="l" rtl="0">
              <a:lnSpc>
                <a:spcPct val="120000"/>
              </a:lnSpc>
              <a:spcBef>
                <a:spcPts val="0"/>
              </a:spcBef>
              <a:spcAft>
                <a:spcPts val="0"/>
              </a:spcAft>
              <a:buSzPts val="1242"/>
              <a:buChar char="•"/>
            </a:pPr>
            <a:r>
              <a:rPr lang="en-US"/>
              <a:t>Open Letters: </a:t>
            </a:r>
            <a:r>
              <a:rPr lang="en-US" u="sng">
                <a:solidFill>
                  <a:schemeClr val="hlink"/>
                </a:solidFill>
                <a:hlinkClick r:id="rId5"/>
              </a:rPr>
              <a:t>1st Global Open Letter</a:t>
            </a:r>
            <a:r>
              <a:rPr lang="en-US"/>
              <a:t>, </a:t>
            </a:r>
            <a:r>
              <a:rPr lang="en-US" u="sng">
                <a:solidFill>
                  <a:schemeClr val="hlink"/>
                </a:solidFill>
                <a:hlinkClick r:id="rId6"/>
              </a:rPr>
              <a:t>2nd letter about the process</a:t>
            </a:r>
            <a:r>
              <a:rPr lang="en-US"/>
              <a:t>, Todays </a:t>
            </a:r>
            <a:r>
              <a:rPr lang="en-US" u="sng">
                <a:solidFill>
                  <a:schemeClr val="hlink"/>
                </a:solidFill>
                <a:hlinkClick r:id="rId7"/>
              </a:rPr>
              <a:t>Third letter from Industry, Rightsholders, Broadcasters, Consumer Orgs and NGOs</a:t>
            </a:r>
            <a:endParaRPr/>
          </a:p>
          <a:p>
            <a:pPr marL="457200" lvl="0" indent="-307467" algn="l" rtl="0">
              <a:lnSpc>
                <a:spcPct val="120000"/>
              </a:lnSpc>
              <a:spcBef>
                <a:spcPts val="0"/>
              </a:spcBef>
              <a:spcAft>
                <a:spcPts val="0"/>
              </a:spcAft>
              <a:buSzPts val="1242"/>
              <a:buChar char="•"/>
            </a:pPr>
            <a:r>
              <a:rPr lang="en-US"/>
              <a:t>Full </a:t>
            </a:r>
            <a:r>
              <a:rPr lang="en-US" u="sng">
                <a:solidFill>
                  <a:schemeClr val="hlink"/>
                </a:solidFill>
                <a:hlinkClick r:id="rId8"/>
              </a:rPr>
              <a:t>document pool</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164"/>
        <p:cNvGrpSpPr/>
        <p:nvPr/>
      </p:nvGrpSpPr>
      <p:grpSpPr>
        <a:xfrm>
          <a:off x="0" y="0"/>
          <a:ext cx="0" cy="0"/>
          <a:chOff x="0" y="0"/>
          <a:chExt cx="0" cy="0"/>
        </a:xfrm>
      </p:grpSpPr>
      <p:sp>
        <p:nvSpPr>
          <p:cNvPr id="165" name="Google Shape;165;g23dea4cf58e_0_0"/>
          <p:cNvSpPr txBox="1">
            <a:spLocks noGrp="1"/>
          </p:cNvSpPr>
          <p:nvPr>
            <p:ph type="title"/>
          </p:nvPr>
        </p:nvSpPr>
        <p:spPr>
          <a:xfrm>
            <a:off x="500064" y="133945"/>
            <a:ext cx="8268900" cy="529200"/>
          </a:xfrm>
          <a:prstGeom prst="rect">
            <a:avLst/>
          </a:prstGeom>
        </p:spPr>
        <p:txBody>
          <a:bodyPr spcFirstLastPara="1" wrap="square" lIns="50800" tIns="50800" rIns="50800" bIns="50800" anchor="b" anchorCtr="0">
            <a:noAutofit/>
          </a:bodyPr>
          <a:lstStyle/>
          <a:p>
            <a:pPr marL="0" lvl="0" indent="0" algn="l" rtl="0">
              <a:spcBef>
                <a:spcPts val="0"/>
              </a:spcBef>
              <a:spcAft>
                <a:spcPts val="0"/>
              </a:spcAft>
              <a:buNone/>
            </a:pPr>
            <a:r>
              <a:rPr lang="en-US"/>
              <a:t>What do stakeholders say</a:t>
            </a:r>
            <a:endParaRPr/>
          </a:p>
        </p:txBody>
      </p:sp>
      <p:sp>
        <p:nvSpPr>
          <p:cNvPr id="166" name="Google Shape;166;g23dea4cf58e_0_0"/>
          <p:cNvSpPr txBox="1">
            <a:spLocks noGrp="1"/>
          </p:cNvSpPr>
          <p:nvPr>
            <p:ph type="body" idx="1"/>
          </p:nvPr>
        </p:nvSpPr>
        <p:spPr>
          <a:xfrm>
            <a:off x="500075" y="850550"/>
            <a:ext cx="8268900" cy="4131300"/>
          </a:xfrm>
          <a:prstGeom prst="rect">
            <a:avLst/>
          </a:prstGeom>
        </p:spPr>
        <p:txBody>
          <a:bodyPr spcFirstLastPara="1" wrap="square" lIns="50800" tIns="50800" rIns="50800" bIns="50800" anchor="t" anchorCtr="0">
            <a:noAutofit/>
          </a:bodyPr>
          <a:lstStyle/>
          <a:p>
            <a:pPr marL="457200" lvl="0" indent="-317500" algn="l" rtl="0">
              <a:lnSpc>
                <a:spcPct val="115000"/>
              </a:lnSpc>
              <a:spcBef>
                <a:spcPts val="0"/>
              </a:spcBef>
              <a:spcAft>
                <a:spcPts val="0"/>
              </a:spcAft>
              <a:buClr>
                <a:srgbClr val="006068"/>
              </a:buClr>
              <a:buSzPts val="1400"/>
              <a:buFont typeface="Arial"/>
              <a:buChar char="•"/>
            </a:pPr>
            <a:r>
              <a:rPr lang="en-US" sz="1400">
                <a:solidFill>
                  <a:srgbClr val="006068"/>
                </a:solidFill>
                <a:latin typeface="Arial"/>
                <a:ea typeface="Arial"/>
                <a:cs typeface="Arial"/>
                <a:sym typeface="Arial"/>
              </a:rPr>
              <a:t>The European Consumer Organisation, </a:t>
            </a:r>
            <a:r>
              <a:rPr lang="en-US" sz="1400" u="sng">
                <a:solidFill>
                  <a:srgbClr val="006068"/>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https://www.beuc.eu/sites/default/files/2022-09/BEUC-X-2022-096_Connectivity_Infrastructure-and-the_open_internet.pdf</a:t>
            </a:r>
            <a:r>
              <a:rPr lang="en-US" sz="1400">
                <a:solidFill>
                  <a:srgbClr val="006068"/>
                </a:solidFill>
                <a:latin typeface="Arial"/>
                <a:ea typeface="Arial"/>
                <a:cs typeface="Arial"/>
                <a:sym typeface="Arial"/>
              </a:rPr>
              <a:t> </a:t>
            </a:r>
            <a:endParaRPr sz="1400">
              <a:solidFill>
                <a:srgbClr val="006068"/>
              </a:solidFill>
              <a:latin typeface="Arial"/>
              <a:ea typeface="Arial"/>
              <a:cs typeface="Arial"/>
              <a:sym typeface="Arial"/>
            </a:endParaRPr>
          </a:p>
          <a:p>
            <a:pPr marL="457200" lvl="0" indent="-317500" algn="l" rtl="0">
              <a:lnSpc>
                <a:spcPct val="115000"/>
              </a:lnSpc>
              <a:spcBef>
                <a:spcPts val="0"/>
              </a:spcBef>
              <a:spcAft>
                <a:spcPts val="0"/>
              </a:spcAft>
              <a:buClr>
                <a:srgbClr val="006068"/>
              </a:buClr>
              <a:buSzPts val="1400"/>
              <a:buFont typeface="Arial"/>
              <a:buChar char="•"/>
            </a:pPr>
            <a:r>
              <a:rPr lang="en-US" sz="1400">
                <a:solidFill>
                  <a:srgbClr val="006068"/>
                </a:solidFill>
                <a:latin typeface="Arial"/>
                <a:ea typeface="Arial"/>
                <a:cs typeface="Arial"/>
                <a:sym typeface="Arial"/>
              </a:rPr>
              <a:t>BEREC preliminary assessment of the underlying assumptions of payments from large CAPs to ISPs - </a:t>
            </a:r>
            <a:r>
              <a:rPr lang="en-US" sz="1400" u="sng">
                <a:solidFill>
                  <a:srgbClr val="006068"/>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https://www.berec.europa.eu/en/document-categories/berec/opinions/berec-preliminary-assessment-of-the-underlying-assumptions-of-payments-from-large-caps-to-isps</a:t>
            </a:r>
            <a:r>
              <a:rPr lang="en-US" sz="1400">
                <a:solidFill>
                  <a:srgbClr val="006068"/>
                </a:solidFill>
                <a:latin typeface="Arial"/>
                <a:ea typeface="Arial"/>
                <a:cs typeface="Arial"/>
                <a:sym typeface="Arial"/>
              </a:rPr>
              <a:t> </a:t>
            </a:r>
            <a:endParaRPr sz="1400">
              <a:solidFill>
                <a:srgbClr val="006068"/>
              </a:solidFill>
              <a:latin typeface="Arial"/>
              <a:ea typeface="Arial"/>
              <a:cs typeface="Arial"/>
              <a:sym typeface="Arial"/>
            </a:endParaRPr>
          </a:p>
          <a:p>
            <a:pPr marL="457200" lvl="0" indent="-317500" algn="l" rtl="0">
              <a:lnSpc>
                <a:spcPct val="115000"/>
              </a:lnSpc>
              <a:spcBef>
                <a:spcPts val="0"/>
              </a:spcBef>
              <a:spcAft>
                <a:spcPts val="0"/>
              </a:spcAft>
              <a:buClr>
                <a:srgbClr val="006068"/>
              </a:buClr>
              <a:buSzPts val="1400"/>
              <a:buFont typeface="Arial"/>
              <a:buChar char="•"/>
            </a:pPr>
            <a:r>
              <a:rPr lang="en-US" sz="1400">
                <a:solidFill>
                  <a:srgbClr val="006068"/>
                </a:solidFill>
                <a:latin typeface="Arial"/>
                <a:ea typeface="Arial"/>
                <a:cs typeface="Arial"/>
                <a:sym typeface="Arial"/>
              </a:rPr>
              <a:t>European Internet Exchange Points (EU IX):</a:t>
            </a:r>
            <a:r>
              <a:rPr lang="en-US" sz="1400">
                <a:solidFill>
                  <a:srgbClr val="006068"/>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US" sz="1400" u="sng">
                <a:solidFill>
                  <a:srgbClr val="006068"/>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https://www.euro-ix.net/en/services/regulatory/</a:t>
            </a:r>
            <a:r>
              <a:rPr lang="en-US" sz="1400">
                <a:solidFill>
                  <a:srgbClr val="006068"/>
                </a:solidFill>
                <a:latin typeface="Arial"/>
                <a:ea typeface="Arial"/>
                <a:cs typeface="Arial"/>
                <a:sym typeface="Arial"/>
              </a:rPr>
              <a:t> </a:t>
            </a:r>
            <a:endParaRPr sz="1400">
              <a:solidFill>
                <a:srgbClr val="006068"/>
              </a:solidFill>
              <a:latin typeface="Arial"/>
              <a:ea typeface="Arial"/>
              <a:cs typeface="Arial"/>
              <a:sym typeface="Arial"/>
            </a:endParaRPr>
          </a:p>
          <a:p>
            <a:pPr marL="457200" lvl="0" indent="-317500" algn="l" rtl="0">
              <a:lnSpc>
                <a:spcPct val="115000"/>
              </a:lnSpc>
              <a:spcBef>
                <a:spcPts val="0"/>
              </a:spcBef>
              <a:spcAft>
                <a:spcPts val="0"/>
              </a:spcAft>
              <a:buClr>
                <a:srgbClr val="006068"/>
              </a:buClr>
              <a:buSzPts val="1400"/>
              <a:buFont typeface="Arial"/>
              <a:buChar char="•"/>
            </a:pPr>
            <a:r>
              <a:rPr lang="en-US" sz="1400">
                <a:solidFill>
                  <a:srgbClr val="006068"/>
                </a:solidFill>
                <a:latin typeface="Arial"/>
                <a:ea typeface="Arial"/>
                <a:cs typeface="Arial"/>
                <a:sym typeface="Arial"/>
              </a:rPr>
              <a:t>Members of the European Video on Demand coalition share their position on content delivery and net neutrality:</a:t>
            </a:r>
            <a:r>
              <a:rPr lang="en-US" sz="1400">
                <a:solidFill>
                  <a:srgbClr val="006068"/>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US" sz="1400" u="sng">
                <a:solidFill>
                  <a:srgbClr val="006068"/>
                </a:solidFill>
                <a:latin typeface="Arial"/>
                <a:ea typeface="Arial"/>
                <a:cs typeface="Arial"/>
                <a:sym typeface="Arial"/>
                <a:hlinkClick r:id="rId6">
                  <a:extLst>
                    <a:ext uri="{A12FA001-AC4F-418D-AE19-62706E023703}">
                      <ahyp:hlinkClr xmlns:ahyp="http://schemas.microsoft.com/office/drawing/2018/hyperlinkcolor" val="tx"/>
                    </a:ext>
                  </a:extLst>
                </a:hlinkClick>
              </a:rPr>
              <a:t>https://www.europeanvodcoalition.com/positions/position-paper-on-net-neutrality/</a:t>
            </a:r>
            <a:r>
              <a:rPr lang="en-US" sz="1400">
                <a:solidFill>
                  <a:srgbClr val="006068"/>
                </a:solidFill>
                <a:latin typeface="Arial"/>
                <a:ea typeface="Arial"/>
                <a:cs typeface="Arial"/>
                <a:sym typeface="Arial"/>
              </a:rPr>
              <a:t> </a:t>
            </a:r>
            <a:endParaRPr sz="1400">
              <a:solidFill>
                <a:srgbClr val="006068"/>
              </a:solidFill>
              <a:latin typeface="Arial"/>
              <a:ea typeface="Arial"/>
              <a:cs typeface="Arial"/>
              <a:sym typeface="Arial"/>
            </a:endParaRPr>
          </a:p>
          <a:p>
            <a:pPr marL="457200" lvl="0" indent="-317500" algn="l" rtl="0">
              <a:lnSpc>
                <a:spcPct val="115000"/>
              </a:lnSpc>
              <a:spcBef>
                <a:spcPts val="0"/>
              </a:spcBef>
              <a:spcAft>
                <a:spcPts val="0"/>
              </a:spcAft>
              <a:buClr>
                <a:srgbClr val="006068"/>
              </a:buClr>
              <a:buSzPts val="1400"/>
              <a:buFont typeface="Arial"/>
              <a:buChar char="•"/>
            </a:pPr>
            <a:r>
              <a:rPr lang="en-US" sz="1400">
                <a:solidFill>
                  <a:srgbClr val="006068"/>
                </a:solidFill>
                <a:latin typeface="Arial"/>
                <a:ea typeface="Arial"/>
                <a:cs typeface="Arial"/>
                <a:sym typeface="Arial"/>
              </a:rPr>
              <a:t>Mobile Virtual Operators Europe Position Paper</a:t>
            </a:r>
            <a:r>
              <a:rPr lang="en-US" sz="1400">
                <a:solidFill>
                  <a:srgbClr val="006068"/>
                </a:solidFill>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 </a:t>
            </a:r>
            <a:r>
              <a:rPr lang="en-US" sz="1400" u="sng">
                <a:solidFill>
                  <a:srgbClr val="006068"/>
                </a:solidFill>
                <a:latin typeface="Arial"/>
                <a:ea typeface="Arial"/>
                <a:cs typeface="Arial"/>
                <a:sym typeface="Arial"/>
                <a:hlinkClick r:id="rId7">
                  <a:extLst>
                    <a:ext uri="{A12FA001-AC4F-418D-AE19-62706E023703}">
                      <ahyp:hlinkClr xmlns:ahyp="http://schemas.microsoft.com/office/drawing/2018/hyperlinkcolor" val="tx"/>
                    </a:ext>
                  </a:extLst>
                </a:hlinkClick>
              </a:rPr>
              <a:t>http://mvnoeurope.eu/wp-content/uploads/MVNO-Europe-Position-on-contributions-to-network-investment-3008.pdf</a:t>
            </a:r>
            <a:r>
              <a:rPr lang="en-US" sz="1400">
                <a:solidFill>
                  <a:srgbClr val="006068"/>
                </a:solidFill>
                <a:latin typeface="Arial"/>
                <a:ea typeface="Arial"/>
                <a:cs typeface="Arial"/>
                <a:sym typeface="Arial"/>
              </a:rPr>
              <a:t> </a:t>
            </a:r>
            <a:endParaRPr sz="1400">
              <a:solidFill>
                <a:srgbClr val="006068"/>
              </a:solidFill>
              <a:latin typeface="Arial"/>
              <a:ea typeface="Arial"/>
              <a:cs typeface="Arial"/>
              <a:sym typeface="Arial"/>
            </a:endParaRPr>
          </a:p>
          <a:p>
            <a:pPr marL="457200" lvl="0" indent="-317500" algn="l" rtl="0">
              <a:lnSpc>
                <a:spcPct val="115000"/>
              </a:lnSpc>
              <a:spcBef>
                <a:spcPts val="0"/>
              </a:spcBef>
              <a:spcAft>
                <a:spcPts val="0"/>
              </a:spcAft>
              <a:buClr>
                <a:srgbClr val="006068"/>
              </a:buClr>
              <a:buSzPts val="1400"/>
              <a:buFont typeface="Arial"/>
              <a:buChar char="•"/>
            </a:pPr>
            <a:r>
              <a:rPr lang="en-US" sz="1400">
                <a:solidFill>
                  <a:srgbClr val="006068"/>
                </a:solidFill>
                <a:latin typeface="Arial"/>
                <a:ea typeface="Arial"/>
                <a:cs typeface="Arial"/>
                <a:sym typeface="Arial"/>
              </a:rPr>
              <a:t>Germany, Denmark, the Netherlands, Estonia, Austria, Finland, Belgium - concerns over the necessity of the proposal and its impact.</a:t>
            </a:r>
            <a:endParaRPr sz="1400">
              <a:solidFill>
                <a:srgbClr val="006068"/>
              </a:solidFill>
              <a:latin typeface="Arial"/>
              <a:ea typeface="Arial"/>
              <a:cs typeface="Arial"/>
              <a:sym typeface="Arial"/>
            </a:endParaRPr>
          </a:p>
          <a:p>
            <a:pPr marL="457200" lvl="0" indent="-298450" algn="l" rtl="0">
              <a:lnSpc>
                <a:spcPct val="115000"/>
              </a:lnSpc>
              <a:spcBef>
                <a:spcPts val="0"/>
              </a:spcBef>
              <a:spcAft>
                <a:spcPts val="0"/>
              </a:spcAft>
              <a:buClr>
                <a:schemeClr val="dk2"/>
              </a:buClr>
              <a:buSzPts val="1100"/>
              <a:buFont typeface="Arial"/>
              <a:buChar char="•"/>
            </a:pPr>
            <a:endParaRPr sz="1100">
              <a:solidFill>
                <a:schemeClr val="dk2"/>
              </a:solidFill>
              <a:latin typeface="Arial"/>
              <a:ea typeface="Arial"/>
              <a:cs typeface="Arial"/>
              <a:sym typeface="Arial"/>
            </a:endParaRPr>
          </a:p>
          <a:p>
            <a:pPr marL="457200" lvl="0" indent="-317500" algn="l" rtl="0">
              <a:spcBef>
                <a:spcPts val="0"/>
              </a:spcBef>
              <a:spcAft>
                <a:spcPts val="0"/>
              </a:spcAft>
              <a:buSzPts val="1400"/>
              <a:buChar char="•"/>
            </a:pPr>
            <a:endParaRPr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Shape 170"/>
        <p:cNvGrpSpPr/>
        <p:nvPr/>
      </p:nvGrpSpPr>
      <p:grpSpPr>
        <a:xfrm>
          <a:off x="0" y="0"/>
          <a:ext cx="0" cy="0"/>
          <a:chOff x="0" y="0"/>
          <a:chExt cx="0" cy="0"/>
        </a:xfrm>
      </p:grpSpPr>
      <p:sp>
        <p:nvSpPr>
          <p:cNvPr id="171" name="Google Shape;171;p31"/>
          <p:cNvSpPr txBox="1">
            <a:spLocks noGrp="1"/>
          </p:cNvSpPr>
          <p:nvPr>
            <p:ph type="title"/>
          </p:nvPr>
        </p:nvSpPr>
        <p:spPr>
          <a:xfrm>
            <a:off x="500064" y="133945"/>
            <a:ext cx="8268891" cy="529084"/>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Background material</a:t>
            </a:r>
            <a:endParaRPr/>
          </a:p>
        </p:txBody>
      </p:sp>
      <p:sp>
        <p:nvSpPr>
          <p:cNvPr id="172" name="Google Shape;172;p31"/>
          <p:cNvSpPr txBox="1">
            <a:spLocks noGrp="1"/>
          </p:cNvSpPr>
          <p:nvPr>
            <p:ph type="body" idx="1"/>
          </p:nvPr>
        </p:nvSpPr>
        <p:spPr>
          <a:xfrm>
            <a:off x="500064" y="850553"/>
            <a:ext cx="8268891" cy="3777258"/>
          </a:xfrm>
          <a:prstGeom prst="rect">
            <a:avLst/>
          </a:prstGeom>
          <a:noFill/>
          <a:ln>
            <a:noFill/>
          </a:ln>
        </p:spPr>
        <p:txBody>
          <a:bodyPr spcFirstLastPara="1" wrap="square" lIns="50800" tIns="50800" rIns="50800" bIns="50800" anchor="t" anchorCtr="0">
            <a:noAutofit/>
          </a:bodyPr>
          <a:lstStyle/>
          <a:p>
            <a:pPr marL="457200" lvl="0" indent="-307467" algn="l" rtl="0">
              <a:lnSpc>
                <a:spcPct val="120000"/>
              </a:lnSpc>
              <a:spcBef>
                <a:spcPts val="369"/>
              </a:spcBef>
              <a:spcAft>
                <a:spcPts val="0"/>
              </a:spcAft>
              <a:buSzPts val="1242"/>
              <a:buChar char="•"/>
            </a:pPr>
            <a:r>
              <a:rPr lang="en-US" sz="1800" u="sng">
                <a:solidFill>
                  <a:schemeClr val="hlink"/>
                </a:solidFill>
                <a:latin typeface="Helvetica Neue Light"/>
                <a:ea typeface="Helvetica Neue Light"/>
                <a:cs typeface="Helvetica Neue Light"/>
                <a:sym typeface="Helvetica Neue Light"/>
                <a:hlinkClick r:id="rId3"/>
              </a:rPr>
              <a:t>European Commission Consultation on The future of the electronic communications sector and its infrastructure</a:t>
            </a:r>
            <a:endParaRPr sz="1800">
              <a:latin typeface="Helvetica Neue Light"/>
              <a:ea typeface="Helvetica Neue Light"/>
              <a:cs typeface="Helvetica Neue Light"/>
              <a:sym typeface="Helvetica Neue Light"/>
            </a:endParaRPr>
          </a:p>
          <a:p>
            <a:pPr marL="457200" lvl="0" indent="-307467" algn="l" rtl="0">
              <a:lnSpc>
                <a:spcPct val="120000"/>
              </a:lnSpc>
              <a:spcBef>
                <a:spcPts val="369"/>
              </a:spcBef>
              <a:spcAft>
                <a:spcPts val="0"/>
              </a:spcAft>
              <a:buSzPts val="1242"/>
              <a:buChar char="•"/>
            </a:pPr>
            <a:r>
              <a:rPr lang="en-US" sz="1800" u="sng">
                <a:solidFill>
                  <a:schemeClr val="hlink"/>
                </a:solidFill>
                <a:latin typeface="Helvetica Neue Light"/>
                <a:ea typeface="Helvetica Neue Light"/>
                <a:cs typeface="Helvetica Neue Light"/>
                <a:sym typeface="Helvetica Neue Light"/>
                <a:hlinkClick r:id="rId4"/>
              </a:rPr>
              <a:t>European Declaration on Digital Rights and Principles</a:t>
            </a:r>
            <a:endParaRPr sz="1800">
              <a:latin typeface="Helvetica Neue Light"/>
              <a:ea typeface="Helvetica Neue Light"/>
              <a:cs typeface="Helvetica Neue Light"/>
              <a:sym typeface="Helvetica Neue Light"/>
            </a:endParaRPr>
          </a:p>
          <a:p>
            <a:pPr marL="457200" lvl="0" indent="-307467" algn="l" rtl="0">
              <a:lnSpc>
                <a:spcPct val="120000"/>
              </a:lnSpc>
              <a:spcBef>
                <a:spcPts val="369"/>
              </a:spcBef>
              <a:spcAft>
                <a:spcPts val="0"/>
              </a:spcAft>
              <a:buSzPts val="1242"/>
              <a:buChar char="•"/>
            </a:pPr>
            <a:r>
              <a:rPr lang="en-US" sz="1800" u="sng">
                <a:solidFill>
                  <a:schemeClr val="hlink"/>
                </a:solidFill>
                <a:latin typeface="Helvetica Neue Light"/>
                <a:ea typeface="Helvetica Neue Light"/>
                <a:cs typeface="Helvetica Neue Light"/>
                <a:sym typeface="Helvetica Neue Light"/>
                <a:hlinkClick r:id="rId5"/>
              </a:rPr>
              <a:t>A call for large content platforms to contribute to the cost of the European digital infrastructure that carries their services</a:t>
            </a:r>
            <a:endParaRPr sz="1800">
              <a:latin typeface="Helvetica Neue Light"/>
              <a:ea typeface="Helvetica Neue Light"/>
              <a:cs typeface="Helvetica Neue Light"/>
              <a:sym typeface="Helvetica Neue Light"/>
            </a:endParaRPr>
          </a:p>
          <a:p>
            <a:pPr marL="457200" lvl="0" indent="-307467" algn="l" rtl="0">
              <a:lnSpc>
                <a:spcPct val="120000"/>
              </a:lnSpc>
              <a:spcBef>
                <a:spcPts val="369"/>
              </a:spcBef>
              <a:spcAft>
                <a:spcPts val="0"/>
              </a:spcAft>
              <a:buSzPts val="1242"/>
              <a:buChar char="•"/>
            </a:pPr>
            <a:r>
              <a:rPr lang="en-US" sz="1800" u="sng">
                <a:solidFill>
                  <a:schemeClr val="hlink"/>
                </a:solidFill>
                <a:latin typeface="Helvetica Neue Light"/>
                <a:ea typeface="Helvetica Neue Light"/>
                <a:cs typeface="Helvetica Neue Light"/>
                <a:sym typeface="Helvetica Neue Light"/>
                <a:hlinkClick r:id="rId6"/>
              </a:rPr>
              <a:t>ETNO report Europe’s internet ecosystem: socio-economic benefits of a fairer balance between tech giants and telecom operators</a:t>
            </a:r>
            <a:endParaRPr sz="1800"/>
          </a:p>
          <a:p>
            <a:pPr marL="457200" lvl="0" indent="-342900" algn="l" rtl="0">
              <a:lnSpc>
                <a:spcPct val="120000"/>
              </a:lnSpc>
              <a:spcBef>
                <a:spcPts val="369"/>
              </a:spcBef>
              <a:spcAft>
                <a:spcPts val="0"/>
              </a:spcAft>
              <a:buSzPts val="1800"/>
              <a:buChar char="•"/>
            </a:pPr>
            <a:r>
              <a:rPr lang="en-US" sz="1800" u="sng">
                <a:solidFill>
                  <a:schemeClr val="hlink"/>
                </a:solidFill>
                <a:hlinkClick r:id="rId7"/>
              </a:rPr>
              <a:t>Positions by different stakeholders on the “fair share” debate</a:t>
            </a:r>
            <a:endParaRPr sz="1800"/>
          </a:p>
          <a:p>
            <a:pPr marL="0" lvl="0" indent="0" algn="l" rtl="0">
              <a:lnSpc>
                <a:spcPct val="115000"/>
              </a:lnSpc>
              <a:spcBef>
                <a:spcPts val="0"/>
              </a:spcBef>
              <a:spcAft>
                <a:spcPts val="0"/>
              </a:spcAft>
              <a:buSzPts val="1242"/>
              <a:buNone/>
            </a:pPr>
            <a:endParaRPr sz="2200"/>
          </a:p>
          <a:p>
            <a:pPr marL="457200" lvl="0" indent="-228600" algn="l" rtl="0">
              <a:lnSpc>
                <a:spcPct val="120000"/>
              </a:lnSpc>
              <a:spcBef>
                <a:spcPts val="369"/>
              </a:spcBef>
              <a:spcAft>
                <a:spcPts val="0"/>
              </a:spcAft>
              <a:buSzPts val="1242"/>
              <a:buNone/>
            </a:pPr>
            <a:endParaRPr sz="1800">
              <a:latin typeface="Helvetica Neue Light"/>
              <a:ea typeface="Helvetica Neue Light"/>
              <a:cs typeface="Helvetica Neue Light"/>
              <a:sym typeface="Helvetica Neue Light"/>
            </a:endParaRPr>
          </a:p>
        </p:txBody>
      </p:sp>
      <p:sp>
        <p:nvSpPr>
          <p:cNvPr id="173" name="Google Shape;173;p31"/>
          <p:cNvSpPr txBox="1">
            <a:spLocks noGrp="1"/>
          </p:cNvSpPr>
          <p:nvPr>
            <p:ph type="sldNum" idx="12"/>
          </p:nvPr>
        </p:nvSpPr>
        <p:spPr>
          <a:xfrm>
            <a:off x="8777883" y="4902398"/>
            <a:ext cx="239986" cy="17412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800"/>
              <a:buNone/>
            </a:pPr>
            <a:fld id="{00000000-1234-1234-1234-123412341234}" type="slidenum">
              <a:rPr lang="en-US"/>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23cf1963b1a_1_283"/>
          <p:cNvSpPr txBox="1">
            <a:spLocks noGrp="1"/>
          </p:cNvSpPr>
          <p:nvPr>
            <p:ph type="title"/>
          </p:nvPr>
        </p:nvSpPr>
        <p:spPr>
          <a:xfrm>
            <a:off x="4214812" y="1346150"/>
            <a:ext cx="4697100" cy="14601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How traffic and money flows on the internet</a:t>
            </a:r>
            <a:endParaRPr/>
          </a:p>
        </p:txBody>
      </p:sp>
      <p:sp>
        <p:nvSpPr>
          <p:cNvPr id="180" name="Google Shape;180;g23cf1963b1a_1_283"/>
          <p:cNvSpPr txBox="1">
            <a:spLocks noGrp="1"/>
          </p:cNvSpPr>
          <p:nvPr>
            <p:ph type="body" idx="1"/>
          </p:nvPr>
        </p:nvSpPr>
        <p:spPr>
          <a:xfrm>
            <a:off x="4214812" y="2960191"/>
            <a:ext cx="4697100" cy="1460100"/>
          </a:xfrm>
          <a:prstGeom prst="rect">
            <a:avLst/>
          </a:prstGeom>
          <a:noFill/>
          <a:ln>
            <a:noFill/>
          </a:ln>
        </p:spPr>
        <p:txBody>
          <a:bodyPr spcFirstLastPara="1" wrap="square" lIns="50800" tIns="50800" rIns="50800" bIns="50800" anchor="t" anchorCtr="0">
            <a:noAutofit/>
          </a:bodyPr>
          <a:lstStyle/>
          <a:p>
            <a:pPr marL="0" lvl="0" indent="0" algn="l" rtl="0">
              <a:lnSpc>
                <a:spcPct val="100000"/>
              </a:lnSpc>
              <a:spcBef>
                <a:spcPts val="0"/>
              </a:spcBef>
              <a:spcAft>
                <a:spcPts val="0"/>
              </a:spcAft>
              <a:buSzPts val="1400"/>
              <a:buNone/>
            </a:pPr>
            <a:r>
              <a:rPr lang="en-US"/>
              <a:t>Cooperation Working Group Small Task Team</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3cf1963b1a_1_289"/>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Traffic flow on the Internet</a:t>
            </a:r>
            <a:endParaRPr/>
          </a:p>
        </p:txBody>
      </p:sp>
      <p:sp>
        <p:nvSpPr>
          <p:cNvPr id="187" name="Google Shape;187;g23cf1963b1a_1_289"/>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19</a:t>
            </a:fld>
            <a:endParaRPr/>
          </a:p>
        </p:txBody>
      </p:sp>
      <p:cxnSp>
        <p:nvCxnSpPr>
          <p:cNvPr id="188" name="Google Shape;188;g23cf1963b1a_1_289"/>
          <p:cNvCxnSpPr/>
          <p:nvPr/>
        </p:nvCxnSpPr>
        <p:spPr>
          <a:xfrm>
            <a:off x="1446875" y="1689400"/>
            <a:ext cx="1329600" cy="1597200"/>
          </a:xfrm>
          <a:prstGeom prst="straightConnector1">
            <a:avLst/>
          </a:prstGeom>
          <a:noFill/>
          <a:ln w="19050" cap="flat" cmpd="sng">
            <a:solidFill>
              <a:schemeClr val="dk2"/>
            </a:solidFill>
            <a:prstDash val="solid"/>
            <a:round/>
            <a:headEnd type="none" w="sm" len="sm"/>
            <a:tailEnd type="none" w="sm" len="sm"/>
          </a:ln>
        </p:spPr>
      </p:cxnSp>
      <p:cxnSp>
        <p:nvCxnSpPr>
          <p:cNvPr id="189" name="Google Shape;189;g23cf1963b1a_1_289"/>
          <p:cNvCxnSpPr/>
          <p:nvPr/>
        </p:nvCxnSpPr>
        <p:spPr>
          <a:xfrm flipH="1">
            <a:off x="3253400" y="1957050"/>
            <a:ext cx="2325000" cy="1388400"/>
          </a:xfrm>
          <a:prstGeom prst="straightConnector1">
            <a:avLst/>
          </a:prstGeom>
          <a:noFill/>
          <a:ln w="19050" cap="flat" cmpd="sng">
            <a:solidFill>
              <a:schemeClr val="dk2"/>
            </a:solidFill>
            <a:prstDash val="solid"/>
            <a:round/>
            <a:headEnd type="none" w="sm" len="sm"/>
            <a:tailEnd type="none" w="sm" len="sm"/>
          </a:ln>
        </p:spPr>
      </p:cxnSp>
      <p:cxnSp>
        <p:nvCxnSpPr>
          <p:cNvPr id="190" name="Google Shape;190;g23cf1963b1a_1_289"/>
          <p:cNvCxnSpPr/>
          <p:nvPr/>
        </p:nvCxnSpPr>
        <p:spPr>
          <a:xfrm rot="10800000">
            <a:off x="5896100" y="1915350"/>
            <a:ext cx="1873500" cy="1413300"/>
          </a:xfrm>
          <a:prstGeom prst="straightConnector1">
            <a:avLst/>
          </a:prstGeom>
          <a:noFill/>
          <a:ln w="19050" cap="flat" cmpd="sng">
            <a:solidFill>
              <a:schemeClr val="dk2"/>
            </a:solidFill>
            <a:prstDash val="solid"/>
            <a:round/>
            <a:headEnd type="none" w="sm" len="sm"/>
            <a:tailEnd type="none" w="sm" len="sm"/>
          </a:ln>
        </p:spPr>
      </p:cxnSp>
      <p:pic>
        <p:nvPicPr>
          <p:cNvPr id="191" name="Google Shape;191;g23cf1963b1a_1_289"/>
          <p:cNvPicPr preferRelativeResize="0"/>
          <p:nvPr/>
        </p:nvPicPr>
        <p:blipFill rotWithShape="1">
          <a:blip r:embed="rId3">
            <a:alphaModFix/>
          </a:blip>
          <a:srcRect l="17626" b="14258"/>
          <a:stretch/>
        </p:blipFill>
        <p:spPr>
          <a:xfrm>
            <a:off x="401450" y="894900"/>
            <a:ext cx="1789125" cy="1396675"/>
          </a:xfrm>
          <a:prstGeom prst="rect">
            <a:avLst/>
          </a:prstGeom>
          <a:noFill/>
          <a:ln>
            <a:noFill/>
          </a:ln>
        </p:spPr>
      </p:pic>
      <p:sp>
        <p:nvSpPr>
          <p:cNvPr id="192" name="Google Shape;192;g23cf1963b1a_1_289"/>
          <p:cNvSpPr/>
          <p:nvPr/>
        </p:nvSpPr>
        <p:spPr>
          <a:xfrm>
            <a:off x="2065800" y="2858238"/>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1</a:t>
            </a:r>
            <a:endParaRPr sz="1400" b="0" i="0" u="none" strike="noStrike" cap="none">
              <a:solidFill>
                <a:srgbClr val="000000"/>
              </a:solidFill>
              <a:latin typeface="Arial"/>
              <a:ea typeface="Arial"/>
              <a:cs typeface="Arial"/>
              <a:sym typeface="Arial"/>
            </a:endParaRPr>
          </a:p>
        </p:txBody>
      </p:sp>
      <p:sp>
        <p:nvSpPr>
          <p:cNvPr id="193" name="Google Shape;193;g23cf1963b1a_1_289"/>
          <p:cNvSpPr/>
          <p:nvPr/>
        </p:nvSpPr>
        <p:spPr>
          <a:xfrm>
            <a:off x="4691900" y="1167100"/>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2</a:t>
            </a:r>
            <a:endParaRPr sz="1400" b="0" i="0" u="none" strike="noStrike" cap="none">
              <a:solidFill>
                <a:srgbClr val="000000"/>
              </a:solidFill>
              <a:latin typeface="Arial"/>
              <a:ea typeface="Arial"/>
              <a:cs typeface="Arial"/>
              <a:sym typeface="Arial"/>
            </a:endParaRPr>
          </a:p>
        </p:txBody>
      </p:sp>
      <p:pic>
        <p:nvPicPr>
          <p:cNvPr id="194" name="Google Shape;194;g23cf1963b1a_1_289"/>
          <p:cNvPicPr preferRelativeResize="0"/>
          <p:nvPr/>
        </p:nvPicPr>
        <p:blipFill rotWithShape="1">
          <a:blip r:embed="rId4">
            <a:alphaModFix/>
          </a:blip>
          <a:srcRect/>
          <a:stretch/>
        </p:blipFill>
        <p:spPr>
          <a:xfrm>
            <a:off x="7055650" y="2873243"/>
            <a:ext cx="1789123" cy="1199446"/>
          </a:xfrm>
          <a:prstGeom prst="rect">
            <a:avLst/>
          </a:prstGeom>
          <a:noFill/>
          <a:ln w="9525" cap="flat" cmpd="sng">
            <a:solidFill>
              <a:schemeClr val="dk1"/>
            </a:solidFill>
            <a:prstDash val="solid"/>
            <a:round/>
            <a:headEnd type="none" w="sm" len="sm"/>
            <a:tailEnd type="none" w="sm" len="sm"/>
          </a:ln>
        </p:spPr>
      </p:pic>
      <p:sp>
        <p:nvSpPr>
          <p:cNvPr id="195" name="Google Shape;195;g23cf1963b1a_1_289"/>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0" lvl="0" indent="0" algn="l" rtl="0">
              <a:lnSpc>
                <a:spcPct val="120000"/>
              </a:lnSpc>
              <a:spcBef>
                <a:spcPts val="369"/>
              </a:spcBef>
              <a:spcAft>
                <a:spcPts val="0"/>
              </a:spcAft>
              <a:buSzPts val="1242"/>
              <a:buNone/>
            </a:pPr>
            <a:endParaRPr/>
          </a:p>
          <a:p>
            <a:pPr marL="0" lvl="0" indent="0" algn="l" rtl="0">
              <a:lnSpc>
                <a:spcPct val="120000"/>
              </a:lnSpc>
              <a:spcBef>
                <a:spcPts val="369"/>
              </a:spcBef>
              <a:spcAft>
                <a:spcPts val="0"/>
              </a:spcAft>
              <a:buSzPts val="1242"/>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27"/>
          <p:cNvSpPr txBox="1">
            <a:spLocks noGrp="1"/>
          </p:cNvSpPr>
          <p:nvPr>
            <p:ph type="title"/>
          </p:nvPr>
        </p:nvSpPr>
        <p:spPr>
          <a:xfrm>
            <a:off x="500064" y="133945"/>
            <a:ext cx="8268891" cy="529084"/>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History / context</a:t>
            </a:r>
            <a:endParaRPr/>
          </a:p>
        </p:txBody>
      </p:sp>
      <p:sp>
        <p:nvSpPr>
          <p:cNvPr id="76" name="Google Shape;76;p27"/>
          <p:cNvSpPr txBox="1">
            <a:spLocks noGrp="1"/>
          </p:cNvSpPr>
          <p:nvPr>
            <p:ph type="body" idx="1"/>
          </p:nvPr>
        </p:nvSpPr>
        <p:spPr>
          <a:xfrm>
            <a:off x="500064" y="850553"/>
            <a:ext cx="8268891" cy="3777258"/>
          </a:xfrm>
          <a:prstGeom prst="rect">
            <a:avLst/>
          </a:prstGeom>
          <a:noFill/>
          <a:ln>
            <a:noFill/>
          </a:ln>
        </p:spPr>
        <p:txBody>
          <a:bodyPr spcFirstLastPara="1" wrap="square" lIns="50800" tIns="50800" rIns="50800" bIns="50800" anchor="t" anchorCtr="0">
            <a:noAutofit/>
          </a:bodyPr>
          <a:lstStyle/>
          <a:p>
            <a:pPr marL="0" lvl="0" indent="0" algn="l" rtl="0">
              <a:lnSpc>
                <a:spcPct val="120000"/>
              </a:lnSpc>
              <a:spcBef>
                <a:spcPts val="369"/>
              </a:spcBef>
              <a:spcAft>
                <a:spcPts val="0"/>
              </a:spcAft>
              <a:buSzPts val="1242"/>
              <a:buNone/>
            </a:pPr>
            <a:endParaRPr sz="1900"/>
          </a:p>
          <a:p>
            <a:pPr marL="914400" lvl="1" indent="-307467" algn="l" rtl="0">
              <a:lnSpc>
                <a:spcPct val="120000"/>
              </a:lnSpc>
              <a:spcBef>
                <a:spcPts val="369"/>
              </a:spcBef>
              <a:spcAft>
                <a:spcPts val="0"/>
              </a:spcAft>
              <a:buSzPts val="1242"/>
              <a:buChar char="–"/>
            </a:pPr>
            <a:r>
              <a:rPr lang="en-US" sz="1900">
                <a:latin typeface="Helvetica Neue Light"/>
                <a:ea typeface="Helvetica Neue Light"/>
                <a:cs typeface="Helvetica Neue Light"/>
                <a:sym typeface="Helvetica Neue Light"/>
              </a:rPr>
              <a:t>ITU World Conference on International Telecommunications (2012)</a:t>
            </a:r>
            <a:endParaRPr/>
          </a:p>
          <a:p>
            <a:pPr marL="914400" lvl="1" indent="-307467" algn="l" rtl="0">
              <a:lnSpc>
                <a:spcPct val="120000"/>
              </a:lnSpc>
              <a:spcBef>
                <a:spcPts val="369"/>
              </a:spcBef>
              <a:spcAft>
                <a:spcPts val="0"/>
              </a:spcAft>
              <a:buSzPts val="1242"/>
              <a:buChar char="–"/>
            </a:pPr>
            <a:r>
              <a:rPr lang="en-US" sz="1900">
                <a:latin typeface="Helvetica Neue Light"/>
                <a:ea typeface="Helvetica Neue Light"/>
                <a:cs typeface="Helvetica Neue Light"/>
                <a:sym typeface="Helvetica Neue Light"/>
              </a:rPr>
              <a:t>BEREC report ‘An assessment of IP interconnection in the context of Net Neutrality’ (2012)</a:t>
            </a:r>
            <a:endParaRPr sz="1900">
              <a:latin typeface="Helvetica Neue Light"/>
              <a:ea typeface="Helvetica Neue Light"/>
              <a:cs typeface="Helvetica Neue Light"/>
              <a:sym typeface="Helvetica Neue Light"/>
            </a:endParaRPr>
          </a:p>
          <a:p>
            <a:pPr marL="914400" lvl="1" indent="-307467" algn="l" rtl="0">
              <a:lnSpc>
                <a:spcPct val="120000"/>
              </a:lnSpc>
              <a:spcBef>
                <a:spcPts val="369"/>
              </a:spcBef>
              <a:spcAft>
                <a:spcPts val="0"/>
              </a:spcAft>
              <a:buClr>
                <a:schemeClr val="dk1"/>
              </a:buClr>
              <a:buSzPts val="1242"/>
              <a:buChar char="–"/>
            </a:pPr>
            <a:r>
              <a:rPr lang="en-US" sz="1900"/>
              <a:t>European Commissioner Neelie Kroes: “Adapt or die” (2014)</a:t>
            </a:r>
            <a:endParaRPr sz="1900"/>
          </a:p>
          <a:p>
            <a:pPr marL="914400" lvl="1" indent="-307467" algn="l" rtl="0">
              <a:lnSpc>
                <a:spcPct val="120000"/>
              </a:lnSpc>
              <a:spcBef>
                <a:spcPts val="369"/>
              </a:spcBef>
              <a:spcAft>
                <a:spcPts val="0"/>
              </a:spcAft>
              <a:buSzPts val="1242"/>
              <a:buChar char="–"/>
            </a:pPr>
            <a:r>
              <a:rPr lang="en-US" sz="1900">
                <a:latin typeface="Helvetica Neue Light"/>
                <a:ea typeface="Helvetica Neue Light"/>
                <a:cs typeface="Helvetica Neue Light"/>
                <a:sym typeface="Helvetica Neue Light"/>
              </a:rPr>
              <a:t>…</a:t>
            </a:r>
            <a:endParaRPr sz="1900">
              <a:latin typeface="Helvetica Neue Light"/>
              <a:ea typeface="Helvetica Neue Light"/>
              <a:cs typeface="Helvetica Neue Light"/>
              <a:sym typeface="Helvetica Neue Light"/>
            </a:endParaRPr>
          </a:p>
          <a:p>
            <a:pPr marL="914400" lvl="1" indent="-228600" algn="l" rtl="0">
              <a:lnSpc>
                <a:spcPct val="120000"/>
              </a:lnSpc>
              <a:spcBef>
                <a:spcPts val="369"/>
              </a:spcBef>
              <a:spcAft>
                <a:spcPts val="0"/>
              </a:spcAft>
              <a:buSzPts val="1242"/>
              <a:buNone/>
            </a:pPr>
            <a:endParaRPr sz="1900">
              <a:latin typeface="Helvetica Neue Light"/>
              <a:ea typeface="Helvetica Neue Light"/>
              <a:cs typeface="Helvetica Neue Light"/>
              <a:sym typeface="Helvetica Neue Light"/>
            </a:endParaRPr>
          </a:p>
          <a:p>
            <a:pPr marL="914400" lvl="1" indent="-307467" algn="l" rtl="0">
              <a:lnSpc>
                <a:spcPct val="120000"/>
              </a:lnSpc>
              <a:spcBef>
                <a:spcPts val="369"/>
              </a:spcBef>
              <a:spcAft>
                <a:spcPts val="0"/>
              </a:spcAft>
              <a:buSzPts val="1242"/>
              <a:buChar char="–"/>
            </a:pPr>
            <a:r>
              <a:rPr lang="en-US" sz="1900">
                <a:latin typeface="Helvetica Neue Light"/>
                <a:ea typeface="Helvetica Neue Light"/>
                <a:cs typeface="Helvetica Neue Light"/>
                <a:sym typeface="Helvetica Neue Light"/>
              </a:rPr>
              <a:t>What’s new? We thought this idea had died…</a:t>
            </a:r>
            <a:endParaRPr/>
          </a:p>
          <a:p>
            <a:pPr marL="914400" lvl="1" indent="-228600" algn="l" rtl="0">
              <a:lnSpc>
                <a:spcPct val="120000"/>
              </a:lnSpc>
              <a:spcBef>
                <a:spcPts val="369"/>
              </a:spcBef>
              <a:spcAft>
                <a:spcPts val="0"/>
              </a:spcAft>
              <a:buSzPts val="1242"/>
              <a:buNone/>
            </a:pPr>
            <a:endParaRPr sz="1900">
              <a:latin typeface="Helvetica Neue Light"/>
              <a:ea typeface="Helvetica Neue Light"/>
              <a:cs typeface="Helvetica Neue Light"/>
              <a:sym typeface="Helvetica Neue Light"/>
            </a:endParaRPr>
          </a:p>
        </p:txBody>
      </p:sp>
      <p:sp>
        <p:nvSpPr>
          <p:cNvPr id="77" name="Google Shape;77;p27"/>
          <p:cNvSpPr txBox="1">
            <a:spLocks noGrp="1"/>
          </p:cNvSpPr>
          <p:nvPr>
            <p:ph type="sldNum" idx="12"/>
          </p:nvPr>
        </p:nvSpPr>
        <p:spPr>
          <a:xfrm>
            <a:off x="8777883" y="4902398"/>
            <a:ext cx="239986" cy="17412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800"/>
              <a:buNone/>
            </a:pPr>
            <a:fld id="{00000000-1234-1234-1234-123412341234}" type="slidenum">
              <a:rPr lang="en-U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23cf1963b1a_1_303"/>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Traffic flow on the Internet</a:t>
            </a:r>
            <a:endParaRPr/>
          </a:p>
        </p:txBody>
      </p:sp>
      <p:sp>
        <p:nvSpPr>
          <p:cNvPr id="202" name="Google Shape;202;g23cf1963b1a_1_303"/>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20</a:t>
            </a:fld>
            <a:endParaRPr/>
          </a:p>
        </p:txBody>
      </p:sp>
      <p:cxnSp>
        <p:nvCxnSpPr>
          <p:cNvPr id="203" name="Google Shape;203;g23cf1963b1a_1_303"/>
          <p:cNvCxnSpPr/>
          <p:nvPr/>
        </p:nvCxnSpPr>
        <p:spPr>
          <a:xfrm>
            <a:off x="1446875" y="1689400"/>
            <a:ext cx="1329600" cy="1597200"/>
          </a:xfrm>
          <a:prstGeom prst="straightConnector1">
            <a:avLst/>
          </a:prstGeom>
          <a:noFill/>
          <a:ln w="19050" cap="flat" cmpd="sng">
            <a:solidFill>
              <a:schemeClr val="dk2"/>
            </a:solidFill>
            <a:prstDash val="solid"/>
            <a:round/>
            <a:headEnd type="none" w="sm" len="sm"/>
            <a:tailEnd type="none" w="sm" len="sm"/>
          </a:ln>
        </p:spPr>
      </p:cxnSp>
      <p:cxnSp>
        <p:nvCxnSpPr>
          <p:cNvPr id="204" name="Google Shape;204;g23cf1963b1a_1_303"/>
          <p:cNvCxnSpPr/>
          <p:nvPr/>
        </p:nvCxnSpPr>
        <p:spPr>
          <a:xfrm flipH="1">
            <a:off x="3253400" y="1957050"/>
            <a:ext cx="2325000" cy="1388400"/>
          </a:xfrm>
          <a:prstGeom prst="straightConnector1">
            <a:avLst/>
          </a:prstGeom>
          <a:noFill/>
          <a:ln w="19050" cap="flat" cmpd="sng">
            <a:solidFill>
              <a:schemeClr val="dk2"/>
            </a:solidFill>
            <a:prstDash val="solid"/>
            <a:round/>
            <a:headEnd type="none" w="sm" len="sm"/>
            <a:tailEnd type="none" w="sm" len="sm"/>
          </a:ln>
        </p:spPr>
      </p:cxnSp>
      <p:cxnSp>
        <p:nvCxnSpPr>
          <p:cNvPr id="205" name="Google Shape;205;g23cf1963b1a_1_303"/>
          <p:cNvCxnSpPr/>
          <p:nvPr/>
        </p:nvCxnSpPr>
        <p:spPr>
          <a:xfrm rot="10800000">
            <a:off x="5896100" y="1915350"/>
            <a:ext cx="1873500" cy="1413300"/>
          </a:xfrm>
          <a:prstGeom prst="straightConnector1">
            <a:avLst/>
          </a:prstGeom>
          <a:noFill/>
          <a:ln w="19050" cap="flat" cmpd="sng">
            <a:solidFill>
              <a:schemeClr val="dk2"/>
            </a:solidFill>
            <a:prstDash val="solid"/>
            <a:round/>
            <a:headEnd type="none" w="sm" len="sm"/>
            <a:tailEnd type="none" w="sm" len="sm"/>
          </a:ln>
        </p:spPr>
      </p:cxnSp>
      <p:pic>
        <p:nvPicPr>
          <p:cNvPr id="206" name="Google Shape;206;g23cf1963b1a_1_303"/>
          <p:cNvPicPr preferRelativeResize="0"/>
          <p:nvPr/>
        </p:nvPicPr>
        <p:blipFill rotWithShape="1">
          <a:blip r:embed="rId3">
            <a:alphaModFix/>
          </a:blip>
          <a:srcRect l="17626" b="14258"/>
          <a:stretch/>
        </p:blipFill>
        <p:spPr>
          <a:xfrm>
            <a:off x="401450" y="894900"/>
            <a:ext cx="1789125" cy="1396675"/>
          </a:xfrm>
          <a:prstGeom prst="rect">
            <a:avLst/>
          </a:prstGeom>
          <a:noFill/>
          <a:ln>
            <a:noFill/>
          </a:ln>
        </p:spPr>
      </p:pic>
      <p:sp>
        <p:nvSpPr>
          <p:cNvPr id="207" name="Google Shape;207;g23cf1963b1a_1_303"/>
          <p:cNvSpPr/>
          <p:nvPr/>
        </p:nvSpPr>
        <p:spPr>
          <a:xfrm>
            <a:off x="2065800" y="2858238"/>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1</a:t>
            </a:r>
            <a:endParaRPr sz="1400" b="0" i="0" u="none" strike="noStrike" cap="none">
              <a:solidFill>
                <a:srgbClr val="000000"/>
              </a:solidFill>
              <a:latin typeface="Arial"/>
              <a:ea typeface="Arial"/>
              <a:cs typeface="Arial"/>
              <a:sym typeface="Arial"/>
            </a:endParaRPr>
          </a:p>
        </p:txBody>
      </p:sp>
      <p:sp>
        <p:nvSpPr>
          <p:cNvPr id="208" name="Google Shape;208;g23cf1963b1a_1_303"/>
          <p:cNvSpPr/>
          <p:nvPr/>
        </p:nvSpPr>
        <p:spPr>
          <a:xfrm>
            <a:off x="4691900" y="1167100"/>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2</a:t>
            </a:r>
            <a:endParaRPr sz="1400" b="0" i="0" u="none" strike="noStrike" cap="none">
              <a:solidFill>
                <a:srgbClr val="000000"/>
              </a:solidFill>
              <a:latin typeface="Arial"/>
              <a:ea typeface="Arial"/>
              <a:cs typeface="Arial"/>
              <a:sym typeface="Arial"/>
            </a:endParaRPr>
          </a:p>
        </p:txBody>
      </p:sp>
      <p:pic>
        <p:nvPicPr>
          <p:cNvPr id="209" name="Google Shape;209;g23cf1963b1a_1_303"/>
          <p:cNvPicPr preferRelativeResize="0"/>
          <p:nvPr/>
        </p:nvPicPr>
        <p:blipFill rotWithShape="1">
          <a:blip r:embed="rId4">
            <a:alphaModFix/>
          </a:blip>
          <a:srcRect/>
          <a:stretch/>
        </p:blipFill>
        <p:spPr>
          <a:xfrm>
            <a:off x="7055650" y="2873243"/>
            <a:ext cx="1789123" cy="1199446"/>
          </a:xfrm>
          <a:prstGeom prst="rect">
            <a:avLst/>
          </a:prstGeom>
          <a:noFill/>
          <a:ln w="9525" cap="flat" cmpd="sng">
            <a:solidFill>
              <a:schemeClr val="dk1"/>
            </a:solidFill>
            <a:prstDash val="solid"/>
            <a:round/>
            <a:headEnd type="none" w="sm" len="sm"/>
            <a:tailEnd type="none" w="sm" len="sm"/>
          </a:ln>
        </p:spPr>
      </p:pic>
      <p:cxnSp>
        <p:nvCxnSpPr>
          <p:cNvPr id="210" name="Google Shape;210;g23cf1963b1a_1_303"/>
          <p:cNvCxnSpPr>
            <a:stCxn id="211" idx="0"/>
          </p:cNvCxnSpPr>
          <p:nvPr/>
        </p:nvCxnSpPr>
        <p:spPr>
          <a:xfrm rot="10800000" flipH="1">
            <a:off x="1010975" y="2600950"/>
            <a:ext cx="1146900" cy="1360200"/>
          </a:xfrm>
          <a:prstGeom prst="straightConnector1">
            <a:avLst/>
          </a:prstGeom>
          <a:noFill/>
          <a:ln w="9525" cap="flat" cmpd="sng">
            <a:solidFill>
              <a:schemeClr val="dk2"/>
            </a:solidFill>
            <a:prstDash val="solid"/>
            <a:round/>
            <a:headEnd type="none" w="sm" len="sm"/>
            <a:tailEnd type="triangle" w="med" len="med"/>
          </a:ln>
        </p:spPr>
      </p:cxnSp>
      <p:sp>
        <p:nvSpPr>
          <p:cNvPr id="211" name="Google Shape;211;g23cf1963b1a_1_303"/>
          <p:cNvSpPr txBox="1"/>
          <p:nvPr/>
        </p:nvSpPr>
        <p:spPr>
          <a:xfrm>
            <a:off x="116375" y="3961150"/>
            <a:ext cx="1789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End user pays this!</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212" name="Google Shape;212;g23cf1963b1a_1_303"/>
          <p:cNvCxnSpPr>
            <a:stCxn id="213" idx="2"/>
          </p:cNvCxnSpPr>
          <p:nvPr/>
        </p:nvCxnSpPr>
        <p:spPr>
          <a:xfrm flipH="1">
            <a:off x="6799700" y="2036850"/>
            <a:ext cx="1206000" cy="552000"/>
          </a:xfrm>
          <a:prstGeom prst="straightConnector1">
            <a:avLst/>
          </a:prstGeom>
          <a:noFill/>
          <a:ln w="9525" cap="flat" cmpd="sng">
            <a:solidFill>
              <a:schemeClr val="dk2"/>
            </a:solidFill>
            <a:prstDash val="solid"/>
            <a:round/>
            <a:headEnd type="none" w="sm" len="sm"/>
            <a:tailEnd type="triangle" w="med" len="med"/>
          </a:ln>
        </p:spPr>
      </p:cxnSp>
      <p:sp>
        <p:nvSpPr>
          <p:cNvPr id="213" name="Google Shape;213;g23cf1963b1a_1_303"/>
          <p:cNvSpPr txBox="1"/>
          <p:nvPr/>
        </p:nvSpPr>
        <p:spPr>
          <a:xfrm>
            <a:off x="6968600" y="1636650"/>
            <a:ext cx="2074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Company pays for this!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214" name="Google Shape;214;g23cf1963b1a_1_303"/>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0" lvl="0" indent="0" algn="l" rtl="0">
              <a:lnSpc>
                <a:spcPct val="120000"/>
              </a:lnSpc>
              <a:spcBef>
                <a:spcPts val="369"/>
              </a:spcBef>
              <a:spcAft>
                <a:spcPts val="0"/>
              </a:spcAft>
              <a:buSzPts val="1242"/>
              <a:buNone/>
            </a:pPr>
            <a:endParaRPr/>
          </a:p>
          <a:p>
            <a:pPr marL="0" lvl="0" indent="0" algn="l" rtl="0">
              <a:lnSpc>
                <a:spcPct val="120000"/>
              </a:lnSpc>
              <a:spcBef>
                <a:spcPts val="369"/>
              </a:spcBef>
              <a:spcAft>
                <a:spcPts val="0"/>
              </a:spcAft>
              <a:buSzPts val="1242"/>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g23cf1963b1a_1_321"/>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Traffic flow on the Internet</a:t>
            </a:r>
            <a:endParaRPr/>
          </a:p>
        </p:txBody>
      </p:sp>
      <p:sp>
        <p:nvSpPr>
          <p:cNvPr id="221" name="Google Shape;221;g23cf1963b1a_1_321"/>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21</a:t>
            </a:fld>
            <a:endParaRPr/>
          </a:p>
        </p:txBody>
      </p:sp>
      <p:cxnSp>
        <p:nvCxnSpPr>
          <p:cNvPr id="222" name="Google Shape;222;g23cf1963b1a_1_321"/>
          <p:cNvCxnSpPr/>
          <p:nvPr/>
        </p:nvCxnSpPr>
        <p:spPr>
          <a:xfrm>
            <a:off x="1446875" y="1689400"/>
            <a:ext cx="1329600" cy="1597200"/>
          </a:xfrm>
          <a:prstGeom prst="straightConnector1">
            <a:avLst/>
          </a:prstGeom>
          <a:noFill/>
          <a:ln w="19050" cap="flat" cmpd="sng">
            <a:solidFill>
              <a:schemeClr val="dk2"/>
            </a:solidFill>
            <a:prstDash val="solid"/>
            <a:round/>
            <a:headEnd type="none" w="sm" len="sm"/>
            <a:tailEnd type="none" w="sm" len="sm"/>
          </a:ln>
        </p:spPr>
      </p:cxnSp>
      <p:cxnSp>
        <p:nvCxnSpPr>
          <p:cNvPr id="223" name="Google Shape;223;g23cf1963b1a_1_321"/>
          <p:cNvCxnSpPr/>
          <p:nvPr/>
        </p:nvCxnSpPr>
        <p:spPr>
          <a:xfrm flipH="1">
            <a:off x="3253400" y="1957050"/>
            <a:ext cx="2325000" cy="1388400"/>
          </a:xfrm>
          <a:prstGeom prst="straightConnector1">
            <a:avLst/>
          </a:prstGeom>
          <a:noFill/>
          <a:ln w="28575" cap="flat" cmpd="sng">
            <a:solidFill>
              <a:srgbClr val="FF0000"/>
            </a:solidFill>
            <a:prstDash val="solid"/>
            <a:round/>
            <a:headEnd type="none" w="sm" len="sm"/>
            <a:tailEnd type="none" w="sm" len="sm"/>
          </a:ln>
        </p:spPr>
      </p:cxnSp>
      <p:cxnSp>
        <p:nvCxnSpPr>
          <p:cNvPr id="224" name="Google Shape;224;g23cf1963b1a_1_321"/>
          <p:cNvCxnSpPr/>
          <p:nvPr/>
        </p:nvCxnSpPr>
        <p:spPr>
          <a:xfrm rot="10800000">
            <a:off x="5896100" y="1915350"/>
            <a:ext cx="1873500" cy="1413300"/>
          </a:xfrm>
          <a:prstGeom prst="straightConnector1">
            <a:avLst/>
          </a:prstGeom>
          <a:noFill/>
          <a:ln w="19050" cap="flat" cmpd="sng">
            <a:solidFill>
              <a:schemeClr val="dk2"/>
            </a:solidFill>
            <a:prstDash val="solid"/>
            <a:round/>
            <a:headEnd type="none" w="sm" len="sm"/>
            <a:tailEnd type="none" w="sm" len="sm"/>
          </a:ln>
        </p:spPr>
      </p:cxnSp>
      <p:pic>
        <p:nvPicPr>
          <p:cNvPr id="225" name="Google Shape;225;g23cf1963b1a_1_321"/>
          <p:cNvPicPr preferRelativeResize="0"/>
          <p:nvPr/>
        </p:nvPicPr>
        <p:blipFill rotWithShape="1">
          <a:blip r:embed="rId3">
            <a:alphaModFix/>
          </a:blip>
          <a:srcRect l="17626" b="14258"/>
          <a:stretch/>
        </p:blipFill>
        <p:spPr>
          <a:xfrm>
            <a:off x="401450" y="894900"/>
            <a:ext cx="1789125" cy="1396675"/>
          </a:xfrm>
          <a:prstGeom prst="rect">
            <a:avLst/>
          </a:prstGeom>
          <a:noFill/>
          <a:ln>
            <a:noFill/>
          </a:ln>
        </p:spPr>
      </p:pic>
      <p:sp>
        <p:nvSpPr>
          <p:cNvPr id="226" name="Google Shape;226;g23cf1963b1a_1_321"/>
          <p:cNvSpPr/>
          <p:nvPr/>
        </p:nvSpPr>
        <p:spPr>
          <a:xfrm>
            <a:off x="2065800" y="2858238"/>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1</a:t>
            </a:r>
            <a:endParaRPr sz="1400" b="0" i="0" u="none" strike="noStrike" cap="none">
              <a:solidFill>
                <a:srgbClr val="000000"/>
              </a:solidFill>
              <a:latin typeface="Arial"/>
              <a:ea typeface="Arial"/>
              <a:cs typeface="Arial"/>
              <a:sym typeface="Arial"/>
            </a:endParaRPr>
          </a:p>
        </p:txBody>
      </p:sp>
      <p:sp>
        <p:nvSpPr>
          <p:cNvPr id="227" name="Google Shape;227;g23cf1963b1a_1_321"/>
          <p:cNvSpPr/>
          <p:nvPr/>
        </p:nvSpPr>
        <p:spPr>
          <a:xfrm>
            <a:off x="4691900" y="1167100"/>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2</a:t>
            </a:r>
            <a:endParaRPr sz="1400" b="0" i="0" u="none" strike="noStrike" cap="none">
              <a:solidFill>
                <a:srgbClr val="000000"/>
              </a:solidFill>
              <a:latin typeface="Arial"/>
              <a:ea typeface="Arial"/>
              <a:cs typeface="Arial"/>
              <a:sym typeface="Arial"/>
            </a:endParaRPr>
          </a:p>
        </p:txBody>
      </p:sp>
      <p:pic>
        <p:nvPicPr>
          <p:cNvPr id="228" name="Google Shape;228;g23cf1963b1a_1_321"/>
          <p:cNvPicPr preferRelativeResize="0"/>
          <p:nvPr/>
        </p:nvPicPr>
        <p:blipFill rotWithShape="1">
          <a:blip r:embed="rId4">
            <a:alphaModFix/>
          </a:blip>
          <a:srcRect/>
          <a:stretch/>
        </p:blipFill>
        <p:spPr>
          <a:xfrm>
            <a:off x="7055650" y="2873243"/>
            <a:ext cx="1789123" cy="1199446"/>
          </a:xfrm>
          <a:prstGeom prst="rect">
            <a:avLst/>
          </a:prstGeom>
          <a:noFill/>
          <a:ln w="9525" cap="flat" cmpd="sng">
            <a:solidFill>
              <a:schemeClr val="dk1"/>
            </a:solidFill>
            <a:prstDash val="solid"/>
            <a:round/>
            <a:headEnd type="none" w="sm" len="sm"/>
            <a:tailEnd type="none" w="sm" len="sm"/>
          </a:ln>
        </p:spPr>
      </p:pic>
      <p:cxnSp>
        <p:nvCxnSpPr>
          <p:cNvPr id="229" name="Google Shape;229;g23cf1963b1a_1_321"/>
          <p:cNvCxnSpPr/>
          <p:nvPr/>
        </p:nvCxnSpPr>
        <p:spPr>
          <a:xfrm rot="10800000">
            <a:off x="4558150" y="2592675"/>
            <a:ext cx="735900" cy="1095600"/>
          </a:xfrm>
          <a:prstGeom prst="straightConnector1">
            <a:avLst/>
          </a:prstGeom>
          <a:noFill/>
          <a:ln w="9525" cap="flat" cmpd="sng">
            <a:solidFill>
              <a:schemeClr val="dk2"/>
            </a:solidFill>
            <a:prstDash val="solid"/>
            <a:round/>
            <a:headEnd type="none" w="sm" len="sm"/>
            <a:tailEnd type="triangle" w="med" len="med"/>
          </a:ln>
        </p:spPr>
      </p:cxnSp>
      <p:sp>
        <p:nvSpPr>
          <p:cNvPr id="230" name="Google Shape;230;g23cf1963b1a_1_321"/>
          <p:cNvSpPr txBox="1"/>
          <p:nvPr/>
        </p:nvSpPr>
        <p:spPr>
          <a:xfrm>
            <a:off x="4481263" y="3432375"/>
            <a:ext cx="2074200" cy="6156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How do operators agree on this transaction?</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231" name="Google Shape;231;g23cf1963b1a_1_321"/>
          <p:cNvCxnSpPr>
            <a:stCxn id="232" idx="0"/>
          </p:cNvCxnSpPr>
          <p:nvPr/>
        </p:nvCxnSpPr>
        <p:spPr>
          <a:xfrm rot="10800000" flipH="1">
            <a:off x="1010975" y="2600950"/>
            <a:ext cx="1146900" cy="1360200"/>
          </a:xfrm>
          <a:prstGeom prst="straightConnector1">
            <a:avLst/>
          </a:prstGeom>
          <a:noFill/>
          <a:ln w="9525" cap="flat" cmpd="sng">
            <a:solidFill>
              <a:schemeClr val="dk2"/>
            </a:solidFill>
            <a:prstDash val="solid"/>
            <a:round/>
            <a:headEnd type="none" w="sm" len="sm"/>
            <a:tailEnd type="triangle" w="med" len="med"/>
          </a:ln>
        </p:spPr>
      </p:cxnSp>
      <p:sp>
        <p:nvSpPr>
          <p:cNvPr id="232" name="Google Shape;232;g23cf1963b1a_1_321"/>
          <p:cNvSpPr txBox="1"/>
          <p:nvPr/>
        </p:nvSpPr>
        <p:spPr>
          <a:xfrm>
            <a:off x="116375" y="3961150"/>
            <a:ext cx="1789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End user pays this!</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233" name="Google Shape;233;g23cf1963b1a_1_321"/>
          <p:cNvCxnSpPr>
            <a:stCxn id="234" idx="2"/>
          </p:cNvCxnSpPr>
          <p:nvPr/>
        </p:nvCxnSpPr>
        <p:spPr>
          <a:xfrm flipH="1">
            <a:off x="6799700" y="2036850"/>
            <a:ext cx="1206000" cy="552000"/>
          </a:xfrm>
          <a:prstGeom prst="straightConnector1">
            <a:avLst/>
          </a:prstGeom>
          <a:noFill/>
          <a:ln w="9525" cap="flat" cmpd="sng">
            <a:solidFill>
              <a:schemeClr val="dk2"/>
            </a:solidFill>
            <a:prstDash val="solid"/>
            <a:round/>
            <a:headEnd type="none" w="sm" len="sm"/>
            <a:tailEnd type="triangle" w="med" len="med"/>
          </a:ln>
        </p:spPr>
      </p:cxnSp>
      <p:sp>
        <p:nvSpPr>
          <p:cNvPr id="234" name="Google Shape;234;g23cf1963b1a_1_321"/>
          <p:cNvSpPr txBox="1"/>
          <p:nvPr/>
        </p:nvSpPr>
        <p:spPr>
          <a:xfrm>
            <a:off x="6968600" y="1636650"/>
            <a:ext cx="2074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Company pays for this!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235" name="Google Shape;235;g23cf1963b1a_1_321"/>
          <p:cNvSpPr txBox="1">
            <a:spLocks noGrp="1"/>
          </p:cNvSpPr>
          <p:nvPr>
            <p:ph type="body" idx="1"/>
          </p:nvPr>
        </p:nvSpPr>
        <p:spPr>
          <a:xfrm>
            <a:off x="120725" y="668850"/>
            <a:ext cx="9027600" cy="3964800"/>
          </a:xfrm>
          <a:prstGeom prst="rect">
            <a:avLst/>
          </a:prstGeom>
          <a:noFill/>
          <a:ln>
            <a:noFill/>
          </a:ln>
        </p:spPr>
        <p:txBody>
          <a:bodyPr spcFirstLastPara="1" wrap="square" lIns="50800" tIns="50800" rIns="50800" bIns="50800" anchor="t" anchorCtr="0">
            <a:noAutofit/>
          </a:bodyPr>
          <a:lstStyle/>
          <a:p>
            <a:pPr marL="0" lvl="0" indent="0" algn="l" rtl="0">
              <a:lnSpc>
                <a:spcPct val="120000"/>
              </a:lnSpc>
              <a:spcBef>
                <a:spcPts val="369"/>
              </a:spcBef>
              <a:spcAft>
                <a:spcPts val="0"/>
              </a:spcAft>
              <a:buSzPts val="1242"/>
              <a:buNone/>
            </a:pPr>
            <a:endParaRPr/>
          </a:p>
          <a:p>
            <a:pPr marL="0" lvl="0" indent="0" algn="l" rtl="0">
              <a:lnSpc>
                <a:spcPct val="120000"/>
              </a:lnSpc>
              <a:spcBef>
                <a:spcPts val="369"/>
              </a:spcBef>
              <a:spcAft>
                <a:spcPts val="0"/>
              </a:spcAft>
              <a:buSzPts val="1242"/>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g23cf1963b1a_1_341"/>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Why exchange traffic in the first place?</a:t>
            </a:r>
            <a:endParaRPr/>
          </a:p>
        </p:txBody>
      </p:sp>
      <p:sp>
        <p:nvSpPr>
          <p:cNvPr id="242" name="Google Shape;242;g23cf1963b1a_1_341"/>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457200" lvl="0" indent="-307467" algn="l" rtl="0">
              <a:lnSpc>
                <a:spcPct val="120000"/>
              </a:lnSpc>
              <a:spcBef>
                <a:spcPts val="369"/>
              </a:spcBef>
              <a:spcAft>
                <a:spcPts val="0"/>
              </a:spcAft>
              <a:buSzPts val="1242"/>
              <a:buChar char="•"/>
            </a:pPr>
            <a:r>
              <a:rPr lang="en-US"/>
              <a:t>One provider can never have all customers</a:t>
            </a:r>
            <a:endParaRPr/>
          </a:p>
          <a:p>
            <a:pPr marL="914400" lvl="1" indent="-307467" algn="l" rtl="0">
              <a:lnSpc>
                <a:spcPct val="120000"/>
              </a:lnSpc>
              <a:spcBef>
                <a:spcPts val="0"/>
              </a:spcBef>
              <a:spcAft>
                <a:spcPts val="0"/>
              </a:spcAft>
              <a:buSzPts val="1242"/>
              <a:buChar char="–"/>
            </a:pPr>
            <a:r>
              <a:rPr lang="en-US"/>
              <a:t>Providers will also have different customer segments, eyeballs, companies, colocation, banks etc</a:t>
            </a:r>
            <a:endParaRPr/>
          </a:p>
          <a:p>
            <a:pPr marL="457200" lvl="0" indent="-307467" algn="l" rtl="0">
              <a:lnSpc>
                <a:spcPct val="120000"/>
              </a:lnSpc>
              <a:spcBef>
                <a:spcPts val="0"/>
              </a:spcBef>
              <a:spcAft>
                <a:spcPts val="0"/>
              </a:spcAft>
              <a:buSzPts val="1242"/>
              <a:buChar char="•"/>
            </a:pPr>
            <a:r>
              <a:rPr lang="en-US"/>
              <a:t>Situations will occur when a provider with a limited footprint wants to exchange traffic with a provider with a larger footprint</a:t>
            </a:r>
            <a:endParaRPr/>
          </a:p>
          <a:p>
            <a:pPr marL="457200" lvl="0" indent="-307467" algn="l" rtl="0">
              <a:lnSpc>
                <a:spcPct val="120000"/>
              </a:lnSpc>
              <a:spcBef>
                <a:spcPts val="0"/>
              </a:spcBef>
              <a:spcAft>
                <a:spcPts val="0"/>
              </a:spcAft>
              <a:buSzPts val="1242"/>
              <a:buChar char="•"/>
            </a:pPr>
            <a:r>
              <a:rPr lang="en-US"/>
              <a:t>A simplified model is:</a:t>
            </a:r>
            <a:endParaRPr/>
          </a:p>
          <a:p>
            <a:pPr marL="914400" lvl="1" indent="-307467" algn="l" rtl="0">
              <a:lnSpc>
                <a:spcPct val="120000"/>
              </a:lnSpc>
              <a:spcBef>
                <a:spcPts val="0"/>
              </a:spcBef>
              <a:spcAft>
                <a:spcPts val="0"/>
              </a:spcAft>
              <a:buSzPts val="1242"/>
              <a:buChar char="–"/>
            </a:pPr>
            <a:r>
              <a:rPr lang="en-US" b="1">
                <a:latin typeface="Helvetica Neue"/>
                <a:ea typeface="Helvetica Neue"/>
                <a:cs typeface="Helvetica Neue"/>
                <a:sym typeface="Helvetica Neue"/>
              </a:rPr>
              <a:t>Peering</a:t>
            </a:r>
            <a:r>
              <a:rPr lang="en-US"/>
              <a:t> is exchange of traffic for free</a:t>
            </a:r>
            <a:endParaRPr/>
          </a:p>
          <a:p>
            <a:pPr marL="914400" lvl="1" indent="-307467" algn="l" rtl="0">
              <a:lnSpc>
                <a:spcPct val="120000"/>
              </a:lnSpc>
              <a:spcBef>
                <a:spcPts val="0"/>
              </a:spcBef>
              <a:spcAft>
                <a:spcPts val="0"/>
              </a:spcAft>
              <a:buSzPts val="1242"/>
              <a:buChar char="–"/>
            </a:pPr>
            <a:r>
              <a:rPr lang="en-US" b="1">
                <a:latin typeface="Helvetica Neue"/>
                <a:ea typeface="Helvetica Neue"/>
                <a:cs typeface="Helvetica Neue"/>
                <a:sym typeface="Helvetica Neue"/>
              </a:rPr>
              <a:t>Transit</a:t>
            </a:r>
            <a:r>
              <a:rPr lang="en-US"/>
              <a:t> is exchange of traffic for a fee</a:t>
            </a:r>
            <a:endParaRPr/>
          </a:p>
          <a:p>
            <a:pPr marL="1371600" lvl="2" indent="-307467" algn="l" rtl="0">
              <a:lnSpc>
                <a:spcPct val="120000"/>
              </a:lnSpc>
              <a:spcBef>
                <a:spcPts val="0"/>
              </a:spcBef>
              <a:spcAft>
                <a:spcPts val="0"/>
              </a:spcAft>
              <a:buSzPts val="1242"/>
              <a:buChar char="–"/>
            </a:pPr>
            <a:r>
              <a:rPr lang="en-US"/>
              <a:t>Money flows in one direction only</a:t>
            </a:r>
            <a:endParaRPr/>
          </a:p>
        </p:txBody>
      </p:sp>
      <p:sp>
        <p:nvSpPr>
          <p:cNvPr id="243" name="Google Shape;243;g23cf1963b1a_1_341"/>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g23cf1963b1a_1_347"/>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Why pay for traffic?</a:t>
            </a:r>
            <a:endParaRPr/>
          </a:p>
        </p:txBody>
      </p:sp>
      <p:sp>
        <p:nvSpPr>
          <p:cNvPr id="250" name="Google Shape;250;g23cf1963b1a_1_347"/>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457200" lvl="0" indent="-307467" algn="l" rtl="0">
              <a:lnSpc>
                <a:spcPct val="120000"/>
              </a:lnSpc>
              <a:spcBef>
                <a:spcPts val="369"/>
              </a:spcBef>
              <a:spcAft>
                <a:spcPts val="0"/>
              </a:spcAft>
              <a:buSzPts val="1242"/>
              <a:buChar char="•"/>
            </a:pPr>
            <a:r>
              <a:rPr lang="en-US"/>
              <a:t>An operator with a larger footprint will have to transport the traffic over a longer distance</a:t>
            </a:r>
            <a:endParaRPr/>
          </a:p>
          <a:p>
            <a:pPr marL="457200" lvl="0" indent="-307467" algn="l" rtl="0">
              <a:lnSpc>
                <a:spcPct val="120000"/>
              </a:lnSpc>
              <a:spcBef>
                <a:spcPts val="0"/>
              </a:spcBef>
              <a:spcAft>
                <a:spcPts val="0"/>
              </a:spcAft>
              <a:buSzPts val="1242"/>
              <a:buChar char="•"/>
            </a:pPr>
            <a:r>
              <a:rPr lang="en-US"/>
              <a:t>The cost for maintaining the larger network is higher</a:t>
            </a:r>
            <a:endParaRPr/>
          </a:p>
          <a:p>
            <a:pPr marL="914400" lvl="1" indent="-307467" algn="l" rtl="0">
              <a:lnSpc>
                <a:spcPct val="120000"/>
              </a:lnSpc>
              <a:spcBef>
                <a:spcPts val="0"/>
              </a:spcBef>
              <a:spcAft>
                <a:spcPts val="0"/>
              </a:spcAft>
              <a:buSzPts val="1242"/>
              <a:buChar char="–"/>
            </a:pPr>
            <a:r>
              <a:rPr lang="en-US"/>
              <a:t>In principle the transit charges are comparable to transport costs</a:t>
            </a:r>
            <a:endParaRPr/>
          </a:p>
          <a:p>
            <a:pPr marL="457200" lvl="0" indent="-307467" algn="l" rtl="0">
              <a:lnSpc>
                <a:spcPct val="120000"/>
              </a:lnSpc>
              <a:spcBef>
                <a:spcPts val="0"/>
              </a:spcBef>
              <a:spcAft>
                <a:spcPts val="0"/>
              </a:spcAft>
              <a:buSzPts val="1242"/>
              <a:buChar char="•"/>
            </a:pPr>
            <a:r>
              <a:rPr lang="en-US"/>
              <a:t>An operator with a significantly larger customer base have had larger costs for building out infrastructure</a:t>
            </a:r>
            <a:endParaRPr/>
          </a:p>
          <a:p>
            <a:pPr marL="914400" lvl="1" indent="-307467" algn="l" rtl="0">
              <a:lnSpc>
                <a:spcPct val="120000"/>
              </a:lnSpc>
              <a:spcBef>
                <a:spcPts val="0"/>
              </a:spcBef>
              <a:spcAft>
                <a:spcPts val="0"/>
              </a:spcAft>
              <a:buSzPts val="1242"/>
              <a:buChar char="–"/>
            </a:pPr>
            <a:r>
              <a:rPr lang="en-US"/>
              <a:t>Traffic fees are paid from the smaller to the larger</a:t>
            </a:r>
            <a:endParaRPr/>
          </a:p>
        </p:txBody>
      </p:sp>
      <p:sp>
        <p:nvSpPr>
          <p:cNvPr id="251" name="Google Shape;251;g23cf1963b1a_1_347"/>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g23cf1963b1a_1_353"/>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Why </a:t>
            </a:r>
            <a:r>
              <a:rPr lang="en-US" b="1">
                <a:latin typeface="Helvetica Neue"/>
                <a:ea typeface="Helvetica Neue"/>
                <a:cs typeface="Helvetica Neue"/>
                <a:sym typeface="Helvetica Neue"/>
              </a:rPr>
              <a:t>not</a:t>
            </a:r>
            <a:r>
              <a:rPr lang="en-US"/>
              <a:t> pay for traffic?</a:t>
            </a:r>
            <a:endParaRPr/>
          </a:p>
        </p:txBody>
      </p:sp>
      <p:sp>
        <p:nvSpPr>
          <p:cNvPr id="258" name="Google Shape;258;g23cf1963b1a_1_353"/>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457200" lvl="0" indent="-307467" algn="l" rtl="0">
              <a:lnSpc>
                <a:spcPct val="120000"/>
              </a:lnSpc>
              <a:spcBef>
                <a:spcPts val="369"/>
              </a:spcBef>
              <a:spcAft>
                <a:spcPts val="0"/>
              </a:spcAft>
              <a:buSzPts val="1242"/>
              <a:buChar char="•"/>
            </a:pPr>
            <a:r>
              <a:rPr lang="en-US"/>
              <a:t>If two providers consider their network footprint, cost, and traffic volumes more or less equal, sending invoices in one or both directions are unnecessary under the assumption they will be of equal monetary value</a:t>
            </a:r>
            <a:endParaRPr/>
          </a:p>
          <a:p>
            <a:pPr marL="457200" lvl="0" indent="-307467" algn="l" rtl="0">
              <a:lnSpc>
                <a:spcPct val="120000"/>
              </a:lnSpc>
              <a:spcBef>
                <a:spcPts val="0"/>
              </a:spcBef>
              <a:spcAft>
                <a:spcPts val="0"/>
              </a:spcAft>
              <a:buSzPts val="1242"/>
              <a:buChar char="•"/>
            </a:pPr>
            <a:r>
              <a:rPr lang="en-US"/>
              <a:t>If you have multiple parties that are equal - a free exchange of traffic - peering will lower your transit costs</a:t>
            </a:r>
            <a:endParaRPr/>
          </a:p>
          <a:p>
            <a:pPr marL="457200" lvl="0" indent="-307467" algn="l" rtl="0">
              <a:lnSpc>
                <a:spcPct val="120000"/>
              </a:lnSpc>
              <a:spcBef>
                <a:spcPts val="0"/>
              </a:spcBef>
              <a:spcAft>
                <a:spcPts val="0"/>
              </a:spcAft>
              <a:buSzPts val="1242"/>
              <a:buChar char="•"/>
            </a:pPr>
            <a:r>
              <a:rPr lang="en-US"/>
              <a:t>Money saved on transit can be invested in better peering infrastructure for the benefit of end users</a:t>
            </a:r>
            <a:endParaRPr/>
          </a:p>
        </p:txBody>
      </p:sp>
      <p:sp>
        <p:nvSpPr>
          <p:cNvPr id="259" name="Google Shape;259;g23cf1963b1a_1_353"/>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cxnSp>
        <p:nvCxnSpPr>
          <p:cNvPr id="265" name="Google Shape;265;g23cf1963b1a_1_359"/>
          <p:cNvCxnSpPr/>
          <p:nvPr/>
        </p:nvCxnSpPr>
        <p:spPr>
          <a:xfrm rot="10800000" flipH="1">
            <a:off x="1890125" y="1471700"/>
            <a:ext cx="1204200" cy="2325300"/>
          </a:xfrm>
          <a:prstGeom prst="straightConnector1">
            <a:avLst/>
          </a:prstGeom>
          <a:noFill/>
          <a:ln w="19050" cap="flat" cmpd="sng">
            <a:solidFill>
              <a:srgbClr val="0000FF"/>
            </a:solidFill>
            <a:prstDash val="solid"/>
            <a:round/>
            <a:headEnd type="none" w="sm" len="sm"/>
            <a:tailEnd type="none" w="sm" len="sm"/>
          </a:ln>
        </p:spPr>
      </p:cxnSp>
      <p:sp>
        <p:nvSpPr>
          <p:cNvPr id="266" name="Google Shape;266;g23cf1963b1a_1_359"/>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Peering</a:t>
            </a:r>
            <a:endParaRPr/>
          </a:p>
        </p:txBody>
      </p:sp>
      <p:sp>
        <p:nvSpPr>
          <p:cNvPr id="267" name="Google Shape;267;g23cf1963b1a_1_359"/>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25</a:t>
            </a:fld>
            <a:endParaRPr/>
          </a:p>
        </p:txBody>
      </p:sp>
      <p:cxnSp>
        <p:nvCxnSpPr>
          <p:cNvPr id="268" name="Google Shape;268;g23cf1963b1a_1_359"/>
          <p:cNvCxnSpPr/>
          <p:nvPr/>
        </p:nvCxnSpPr>
        <p:spPr>
          <a:xfrm rot="10800000">
            <a:off x="3228225" y="1254350"/>
            <a:ext cx="2684700" cy="928500"/>
          </a:xfrm>
          <a:prstGeom prst="straightConnector1">
            <a:avLst/>
          </a:prstGeom>
          <a:noFill/>
          <a:ln w="19050" cap="flat" cmpd="sng">
            <a:solidFill>
              <a:srgbClr val="0000FF"/>
            </a:solidFill>
            <a:prstDash val="solid"/>
            <a:round/>
            <a:headEnd type="none" w="sm" len="sm"/>
            <a:tailEnd type="none" w="sm" len="sm"/>
          </a:ln>
        </p:spPr>
      </p:cxnSp>
      <p:sp>
        <p:nvSpPr>
          <p:cNvPr id="269" name="Google Shape;269;g23cf1963b1a_1_359"/>
          <p:cNvSpPr/>
          <p:nvPr/>
        </p:nvSpPr>
        <p:spPr>
          <a:xfrm>
            <a:off x="2107600" y="770613"/>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70" name="Google Shape;270;g23cf1963b1a_1_359"/>
          <p:cNvSpPr/>
          <p:nvPr/>
        </p:nvSpPr>
        <p:spPr>
          <a:xfrm>
            <a:off x="1088696" y="3564238"/>
            <a:ext cx="1487376" cy="954720"/>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71" name="Google Shape;271;g23cf1963b1a_1_359"/>
          <p:cNvSpPr txBox="1"/>
          <p:nvPr/>
        </p:nvSpPr>
        <p:spPr>
          <a:xfrm>
            <a:off x="2682100" y="3797000"/>
            <a:ext cx="4056900" cy="831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A and its customers can reach B and C</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B and its customers can reach A</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C and its customers can reach A</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272" name="Google Shape;272;g23cf1963b1a_1_359"/>
          <p:cNvSpPr txBox="1"/>
          <p:nvPr/>
        </p:nvSpPr>
        <p:spPr>
          <a:xfrm>
            <a:off x="7796575" y="2729850"/>
            <a:ext cx="1085400" cy="61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Peering</a:t>
            </a:r>
            <a:endParaRPr sz="14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Transit</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273" name="Google Shape;273;g23cf1963b1a_1_359"/>
          <p:cNvSpPr/>
          <p:nvPr/>
        </p:nvSpPr>
        <p:spPr>
          <a:xfrm>
            <a:off x="5170018" y="1757675"/>
            <a:ext cx="1313604" cy="843264"/>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274" name="Google Shape;274;g23cf1963b1a_1_359"/>
          <p:cNvCxnSpPr/>
          <p:nvPr/>
        </p:nvCxnSpPr>
        <p:spPr>
          <a:xfrm rot="10800000">
            <a:off x="7045675" y="2939750"/>
            <a:ext cx="750900" cy="0"/>
          </a:xfrm>
          <a:prstGeom prst="straightConnector1">
            <a:avLst/>
          </a:prstGeom>
          <a:noFill/>
          <a:ln w="19050" cap="flat" cmpd="sng">
            <a:solidFill>
              <a:srgbClr val="0000FF"/>
            </a:solidFill>
            <a:prstDash val="solid"/>
            <a:round/>
            <a:headEnd type="none" w="sm" len="sm"/>
            <a:tailEnd type="none" w="sm" len="sm"/>
          </a:ln>
        </p:spPr>
      </p:cxnSp>
      <p:cxnSp>
        <p:nvCxnSpPr>
          <p:cNvPr id="275" name="Google Shape;275;g23cf1963b1a_1_359"/>
          <p:cNvCxnSpPr/>
          <p:nvPr/>
        </p:nvCxnSpPr>
        <p:spPr>
          <a:xfrm rot="10800000">
            <a:off x="7045675" y="3140475"/>
            <a:ext cx="750900" cy="0"/>
          </a:xfrm>
          <a:prstGeom prst="straightConnector1">
            <a:avLst/>
          </a:prstGeom>
          <a:noFill/>
          <a:ln w="19050" cap="flat" cmpd="sng">
            <a:solidFill>
              <a:srgbClr val="FF0000"/>
            </a:solidFill>
            <a:prstDash val="solid"/>
            <a:round/>
            <a:headEnd type="none" w="sm" len="sm"/>
            <a:tailEnd type="none" w="sm" len="sm"/>
          </a:ln>
        </p:spPr>
      </p:cxnSp>
      <p:sp>
        <p:nvSpPr>
          <p:cNvPr id="276" name="Google Shape;276;g23cf1963b1a_1_359"/>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0" lvl="0" indent="0" algn="l" rtl="0">
              <a:lnSpc>
                <a:spcPct val="120000"/>
              </a:lnSpc>
              <a:spcBef>
                <a:spcPts val="369"/>
              </a:spcBef>
              <a:spcAft>
                <a:spcPts val="0"/>
              </a:spcAft>
              <a:buSzPts val="1242"/>
              <a:buNone/>
            </a:pPr>
            <a:r>
              <a:rPr lang="en-US"/>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cxnSp>
        <p:nvCxnSpPr>
          <p:cNvPr id="282" name="Google Shape;282;g23cf1963b1a_1_375"/>
          <p:cNvCxnSpPr/>
          <p:nvPr/>
        </p:nvCxnSpPr>
        <p:spPr>
          <a:xfrm rot="10800000" flipH="1">
            <a:off x="1890125" y="1471700"/>
            <a:ext cx="1204200" cy="2325300"/>
          </a:xfrm>
          <a:prstGeom prst="straightConnector1">
            <a:avLst/>
          </a:prstGeom>
          <a:noFill/>
          <a:ln w="19050" cap="flat" cmpd="sng">
            <a:solidFill>
              <a:srgbClr val="FF0000"/>
            </a:solidFill>
            <a:prstDash val="solid"/>
            <a:round/>
            <a:headEnd type="none" w="sm" len="sm"/>
            <a:tailEnd type="none" w="sm" len="sm"/>
          </a:ln>
        </p:spPr>
      </p:cxnSp>
      <p:sp>
        <p:nvSpPr>
          <p:cNvPr id="283" name="Google Shape;283;g23cf1963b1a_1_375"/>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Transit</a:t>
            </a:r>
            <a:endParaRPr/>
          </a:p>
        </p:txBody>
      </p:sp>
      <p:sp>
        <p:nvSpPr>
          <p:cNvPr id="284" name="Google Shape;284;g23cf1963b1a_1_375"/>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26</a:t>
            </a:fld>
            <a:endParaRPr/>
          </a:p>
        </p:txBody>
      </p:sp>
      <p:cxnSp>
        <p:nvCxnSpPr>
          <p:cNvPr id="285" name="Google Shape;285;g23cf1963b1a_1_375"/>
          <p:cNvCxnSpPr/>
          <p:nvPr/>
        </p:nvCxnSpPr>
        <p:spPr>
          <a:xfrm rot="10800000">
            <a:off x="3228225" y="1254350"/>
            <a:ext cx="2684700" cy="928500"/>
          </a:xfrm>
          <a:prstGeom prst="straightConnector1">
            <a:avLst/>
          </a:prstGeom>
          <a:noFill/>
          <a:ln w="19050" cap="flat" cmpd="sng">
            <a:solidFill>
              <a:srgbClr val="FF0000"/>
            </a:solidFill>
            <a:prstDash val="solid"/>
            <a:round/>
            <a:headEnd type="none" w="sm" len="sm"/>
            <a:tailEnd type="none" w="sm" len="sm"/>
          </a:ln>
        </p:spPr>
      </p:cxnSp>
      <p:sp>
        <p:nvSpPr>
          <p:cNvPr id="286" name="Google Shape;286;g23cf1963b1a_1_375"/>
          <p:cNvSpPr/>
          <p:nvPr/>
        </p:nvSpPr>
        <p:spPr>
          <a:xfrm>
            <a:off x="2107600" y="770613"/>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287" name="Google Shape;287;g23cf1963b1a_1_375"/>
          <p:cNvSpPr/>
          <p:nvPr/>
        </p:nvSpPr>
        <p:spPr>
          <a:xfrm>
            <a:off x="1088696" y="3564238"/>
            <a:ext cx="1487376" cy="954720"/>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288" name="Google Shape;288;g23cf1963b1a_1_375"/>
          <p:cNvSpPr txBox="1"/>
          <p:nvPr/>
        </p:nvSpPr>
        <p:spPr>
          <a:xfrm>
            <a:off x="2682100" y="3797000"/>
            <a:ext cx="4056900" cy="831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A and its customers can reach B and C</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B and its customers can reach A and C</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C and its customers can reach A and B</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289" name="Google Shape;289;g23cf1963b1a_1_375"/>
          <p:cNvSpPr txBox="1"/>
          <p:nvPr/>
        </p:nvSpPr>
        <p:spPr>
          <a:xfrm>
            <a:off x="7796575" y="2729850"/>
            <a:ext cx="1085400" cy="61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Peering</a:t>
            </a:r>
            <a:endParaRPr sz="14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Transit</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290" name="Google Shape;290;g23cf1963b1a_1_375"/>
          <p:cNvSpPr/>
          <p:nvPr/>
        </p:nvSpPr>
        <p:spPr>
          <a:xfrm>
            <a:off x="5170018" y="1757675"/>
            <a:ext cx="1313604" cy="843264"/>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291" name="Google Shape;291;g23cf1963b1a_1_375"/>
          <p:cNvCxnSpPr/>
          <p:nvPr/>
        </p:nvCxnSpPr>
        <p:spPr>
          <a:xfrm rot="10800000">
            <a:off x="7045675" y="2939750"/>
            <a:ext cx="750900" cy="0"/>
          </a:xfrm>
          <a:prstGeom prst="straightConnector1">
            <a:avLst/>
          </a:prstGeom>
          <a:noFill/>
          <a:ln w="19050" cap="flat" cmpd="sng">
            <a:solidFill>
              <a:srgbClr val="0000FF"/>
            </a:solidFill>
            <a:prstDash val="solid"/>
            <a:round/>
            <a:headEnd type="none" w="sm" len="sm"/>
            <a:tailEnd type="none" w="sm" len="sm"/>
          </a:ln>
        </p:spPr>
      </p:cxnSp>
      <p:cxnSp>
        <p:nvCxnSpPr>
          <p:cNvPr id="292" name="Google Shape;292;g23cf1963b1a_1_375"/>
          <p:cNvCxnSpPr/>
          <p:nvPr/>
        </p:nvCxnSpPr>
        <p:spPr>
          <a:xfrm rot="10800000">
            <a:off x="7045675" y="3140475"/>
            <a:ext cx="750900" cy="0"/>
          </a:xfrm>
          <a:prstGeom prst="straightConnector1">
            <a:avLst/>
          </a:prstGeom>
          <a:noFill/>
          <a:ln w="19050" cap="flat" cmpd="sng">
            <a:solidFill>
              <a:srgbClr val="FF0000"/>
            </a:solidFill>
            <a:prstDash val="solid"/>
            <a:round/>
            <a:headEnd type="none" w="sm" len="sm"/>
            <a:tailEnd type="none" w="sm" len="sm"/>
          </a:ln>
        </p:spPr>
      </p:cxnSp>
      <p:sp>
        <p:nvSpPr>
          <p:cNvPr id="293" name="Google Shape;293;g23cf1963b1a_1_375"/>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0" lvl="0" indent="0" algn="l" rtl="0">
              <a:lnSpc>
                <a:spcPct val="120000"/>
              </a:lnSpc>
              <a:spcBef>
                <a:spcPts val="369"/>
              </a:spcBef>
              <a:spcAft>
                <a:spcPts val="0"/>
              </a:spcAft>
              <a:buSzPts val="1242"/>
              <a:buNone/>
            </a:pPr>
            <a:r>
              <a:rPr lang="en-US"/>
              <a:t>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cxnSp>
        <p:nvCxnSpPr>
          <p:cNvPr id="299" name="Google Shape;299;g23cf1963b1a_1_391"/>
          <p:cNvCxnSpPr/>
          <p:nvPr/>
        </p:nvCxnSpPr>
        <p:spPr>
          <a:xfrm>
            <a:off x="1313050" y="1120700"/>
            <a:ext cx="1865100" cy="317700"/>
          </a:xfrm>
          <a:prstGeom prst="straightConnector1">
            <a:avLst/>
          </a:prstGeom>
          <a:noFill/>
          <a:ln w="19050" cap="flat" cmpd="sng">
            <a:solidFill>
              <a:srgbClr val="FF0000"/>
            </a:solidFill>
            <a:prstDash val="solid"/>
            <a:round/>
            <a:headEnd type="none" w="sm" len="sm"/>
            <a:tailEnd type="none" w="sm" len="sm"/>
          </a:ln>
        </p:spPr>
      </p:cxnSp>
      <p:cxnSp>
        <p:nvCxnSpPr>
          <p:cNvPr id="300" name="Google Shape;300;g23cf1963b1a_1_391"/>
          <p:cNvCxnSpPr/>
          <p:nvPr/>
        </p:nvCxnSpPr>
        <p:spPr>
          <a:xfrm rot="10800000" flipH="1">
            <a:off x="1890125" y="1471700"/>
            <a:ext cx="1204200" cy="2325300"/>
          </a:xfrm>
          <a:prstGeom prst="straightConnector1">
            <a:avLst/>
          </a:prstGeom>
          <a:noFill/>
          <a:ln w="19050" cap="flat" cmpd="sng">
            <a:solidFill>
              <a:srgbClr val="FF0000"/>
            </a:solidFill>
            <a:prstDash val="solid"/>
            <a:round/>
            <a:headEnd type="none" w="sm" len="sm"/>
            <a:tailEnd type="none" w="sm" len="sm"/>
          </a:ln>
        </p:spPr>
      </p:cxnSp>
      <p:sp>
        <p:nvSpPr>
          <p:cNvPr id="301" name="Google Shape;301;g23cf1963b1a_1_391"/>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In reality</a:t>
            </a:r>
            <a:endParaRPr/>
          </a:p>
        </p:txBody>
      </p:sp>
      <p:sp>
        <p:nvSpPr>
          <p:cNvPr id="302" name="Google Shape;302;g23cf1963b1a_1_391"/>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27</a:t>
            </a:fld>
            <a:endParaRPr/>
          </a:p>
        </p:txBody>
      </p:sp>
      <p:cxnSp>
        <p:nvCxnSpPr>
          <p:cNvPr id="303" name="Google Shape;303;g23cf1963b1a_1_391"/>
          <p:cNvCxnSpPr/>
          <p:nvPr/>
        </p:nvCxnSpPr>
        <p:spPr>
          <a:xfrm rot="10800000">
            <a:off x="3228225" y="1254350"/>
            <a:ext cx="2684700" cy="928500"/>
          </a:xfrm>
          <a:prstGeom prst="straightConnector1">
            <a:avLst/>
          </a:prstGeom>
          <a:noFill/>
          <a:ln w="19050" cap="flat" cmpd="sng">
            <a:solidFill>
              <a:srgbClr val="FF0000"/>
            </a:solidFill>
            <a:prstDash val="solid"/>
            <a:round/>
            <a:headEnd type="none" w="sm" len="sm"/>
            <a:tailEnd type="none" w="sm" len="sm"/>
          </a:ln>
        </p:spPr>
      </p:cxnSp>
      <p:sp>
        <p:nvSpPr>
          <p:cNvPr id="304" name="Google Shape;304;g23cf1963b1a_1_391"/>
          <p:cNvSpPr/>
          <p:nvPr/>
        </p:nvSpPr>
        <p:spPr>
          <a:xfrm>
            <a:off x="2107600" y="770613"/>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305" name="Google Shape;305;g23cf1963b1a_1_391"/>
          <p:cNvSpPr/>
          <p:nvPr/>
        </p:nvSpPr>
        <p:spPr>
          <a:xfrm>
            <a:off x="1088696" y="3564238"/>
            <a:ext cx="1487376" cy="954720"/>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306" name="Google Shape;306;g23cf1963b1a_1_391"/>
          <p:cNvSpPr txBox="1"/>
          <p:nvPr/>
        </p:nvSpPr>
        <p:spPr>
          <a:xfrm>
            <a:off x="2682100" y="3797000"/>
            <a:ext cx="5085600" cy="831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A and its customers can reach B and C (and other things)</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B and its customers can reach A and C</a:t>
            </a:r>
            <a:r>
              <a:rPr lang="en-US" sz="1400" b="0" i="0" u="none" strike="noStrike" cap="none">
                <a:solidFill>
                  <a:schemeClr val="dk2"/>
                </a:solidFill>
                <a:latin typeface="Helvetica Neue Light"/>
                <a:ea typeface="Helvetica Neue Light"/>
                <a:cs typeface="Helvetica Neue Light"/>
                <a:sym typeface="Helvetica Neue Light"/>
              </a:rPr>
              <a:t> (and other things)</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C and its customers can reach A and B</a:t>
            </a:r>
            <a:r>
              <a:rPr lang="en-US" sz="1400" b="0" i="0" u="none" strike="noStrike" cap="none">
                <a:solidFill>
                  <a:schemeClr val="dk2"/>
                </a:solidFill>
                <a:latin typeface="Helvetica Neue Light"/>
                <a:ea typeface="Helvetica Neue Light"/>
                <a:cs typeface="Helvetica Neue Light"/>
                <a:sym typeface="Helvetica Neue Light"/>
              </a:rPr>
              <a:t> (and other things)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07" name="Google Shape;307;g23cf1963b1a_1_391"/>
          <p:cNvSpPr txBox="1"/>
          <p:nvPr/>
        </p:nvSpPr>
        <p:spPr>
          <a:xfrm>
            <a:off x="7796575" y="2729850"/>
            <a:ext cx="1085400" cy="6156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Peering</a:t>
            </a:r>
            <a:endParaRPr sz="14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Transit</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08" name="Google Shape;308;g23cf1963b1a_1_391"/>
          <p:cNvSpPr/>
          <p:nvPr/>
        </p:nvSpPr>
        <p:spPr>
          <a:xfrm>
            <a:off x="5170018" y="1757675"/>
            <a:ext cx="1313604" cy="843264"/>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309" name="Google Shape;309;g23cf1963b1a_1_391"/>
          <p:cNvCxnSpPr/>
          <p:nvPr/>
        </p:nvCxnSpPr>
        <p:spPr>
          <a:xfrm rot="10800000">
            <a:off x="7045675" y="2939750"/>
            <a:ext cx="750900" cy="0"/>
          </a:xfrm>
          <a:prstGeom prst="straightConnector1">
            <a:avLst/>
          </a:prstGeom>
          <a:noFill/>
          <a:ln w="19050" cap="flat" cmpd="sng">
            <a:solidFill>
              <a:srgbClr val="0000FF"/>
            </a:solidFill>
            <a:prstDash val="solid"/>
            <a:round/>
            <a:headEnd type="none" w="sm" len="sm"/>
            <a:tailEnd type="none" w="sm" len="sm"/>
          </a:ln>
        </p:spPr>
      </p:cxnSp>
      <p:cxnSp>
        <p:nvCxnSpPr>
          <p:cNvPr id="310" name="Google Shape;310;g23cf1963b1a_1_391"/>
          <p:cNvCxnSpPr/>
          <p:nvPr/>
        </p:nvCxnSpPr>
        <p:spPr>
          <a:xfrm rot="10800000">
            <a:off x="7045675" y="3140475"/>
            <a:ext cx="750900" cy="0"/>
          </a:xfrm>
          <a:prstGeom prst="straightConnector1">
            <a:avLst/>
          </a:prstGeom>
          <a:noFill/>
          <a:ln w="19050" cap="flat" cmpd="sng">
            <a:solidFill>
              <a:srgbClr val="FF0000"/>
            </a:solidFill>
            <a:prstDash val="solid"/>
            <a:round/>
            <a:headEnd type="none" w="sm" len="sm"/>
            <a:tailEnd type="none" w="sm" len="sm"/>
          </a:ln>
        </p:spPr>
      </p:cxnSp>
      <p:sp>
        <p:nvSpPr>
          <p:cNvPr id="311" name="Google Shape;311;g23cf1963b1a_1_391"/>
          <p:cNvSpPr/>
          <p:nvPr/>
        </p:nvSpPr>
        <p:spPr>
          <a:xfrm>
            <a:off x="277875" y="705572"/>
            <a:ext cx="1446444" cy="928476"/>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Other players</a:t>
            </a:r>
            <a:endParaRPr sz="1400" b="0" i="0" u="none" strike="noStrike" cap="none">
              <a:solidFill>
                <a:srgbClr val="000000"/>
              </a:solidFill>
              <a:latin typeface="Arial"/>
              <a:ea typeface="Arial"/>
              <a:cs typeface="Arial"/>
              <a:sym typeface="Arial"/>
            </a:endParaRPr>
          </a:p>
        </p:txBody>
      </p:sp>
      <p:sp>
        <p:nvSpPr>
          <p:cNvPr id="312" name="Google Shape;312;g23cf1963b1a_1_391"/>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0" lvl="0" indent="0" algn="l" rtl="0">
              <a:lnSpc>
                <a:spcPct val="120000"/>
              </a:lnSpc>
              <a:spcBef>
                <a:spcPts val="369"/>
              </a:spcBef>
              <a:spcAft>
                <a:spcPts val="0"/>
              </a:spcAft>
              <a:buSzPts val="1242"/>
              <a:buNone/>
            </a:pPr>
            <a:r>
              <a:rPr lang="en-US"/>
              <a:t>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cxnSp>
        <p:nvCxnSpPr>
          <p:cNvPr id="318" name="Google Shape;318;g23cf1963b1a_1_409"/>
          <p:cNvCxnSpPr/>
          <p:nvPr/>
        </p:nvCxnSpPr>
        <p:spPr>
          <a:xfrm>
            <a:off x="1313050" y="1120700"/>
            <a:ext cx="1865100" cy="317700"/>
          </a:xfrm>
          <a:prstGeom prst="straightConnector1">
            <a:avLst/>
          </a:prstGeom>
          <a:noFill/>
          <a:ln w="19050" cap="flat" cmpd="sng">
            <a:solidFill>
              <a:srgbClr val="FF0000"/>
            </a:solidFill>
            <a:prstDash val="solid"/>
            <a:round/>
            <a:headEnd type="none" w="sm" len="sm"/>
            <a:tailEnd type="none" w="sm" len="sm"/>
          </a:ln>
        </p:spPr>
      </p:cxnSp>
      <p:cxnSp>
        <p:nvCxnSpPr>
          <p:cNvPr id="319" name="Google Shape;319;g23cf1963b1a_1_409"/>
          <p:cNvCxnSpPr/>
          <p:nvPr/>
        </p:nvCxnSpPr>
        <p:spPr>
          <a:xfrm rot="10800000" flipH="1">
            <a:off x="1890125" y="1471700"/>
            <a:ext cx="1204200" cy="2325300"/>
          </a:xfrm>
          <a:prstGeom prst="straightConnector1">
            <a:avLst/>
          </a:prstGeom>
          <a:noFill/>
          <a:ln w="19050" cap="flat" cmpd="sng">
            <a:solidFill>
              <a:srgbClr val="FF0000"/>
            </a:solidFill>
            <a:prstDash val="solid"/>
            <a:round/>
            <a:headEnd type="none" w="sm" len="sm"/>
            <a:tailEnd type="none" w="sm" len="sm"/>
          </a:ln>
        </p:spPr>
      </p:cxnSp>
      <p:sp>
        <p:nvSpPr>
          <p:cNvPr id="320" name="Google Shape;320;g23cf1963b1a_1_409"/>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Payments / traffic</a:t>
            </a:r>
            <a:endParaRPr/>
          </a:p>
        </p:txBody>
      </p:sp>
      <p:sp>
        <p:nvSpPr>
          <p:cNvPr id="321" name="Google Shape;321;g23cf1963b1a_1_409"/>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28</a:t>
            </a:fld>
            <a:endParaRPr/>
          </a:p>
        </p:txBody>
      </p:sp>
      <p:cxnSp>
        <p:nvCxnSpPr>
          <p:cNvPr id="322" name="Google Shape;322;g23cf1963b1a_1_409"/>
          <p:cNvCxnSpPr/>
          <p:nvPr/>
        </p:nvCxnSpPr>
        <p:spPr>
          <a:xfrm rot="10800000">
            <a:off x="3228225" y="1254350"/>
            <a:ext cx="2684700" cy="928500"/>
          </a:xfrm>
          <a:prstGeom prst="straightConnector1">
            <a:avLst/>
          </a:prstGeom>
          <a:noFill/>
          <a:ln w="19050" cap="flat" cmpd="sng">
            <a:solidFill>
              <a:srgbClr val="FF0000"/>
            </a:solidFill>
            <a:prstDash val="solid"/>
            <a:round/>
            <a:headEnd type="none" w="sm" len="sm"/>
            <a:tailEnd type="none" w="sm" len="sm"/>
          </a:ln>
        </p:spPr>
      </p:cxnSp>
      <p:sp>
        <p:nvSpPr>
          <p:cNvPr id="323" name="Google Shape;323;g23cf1963b1a_1_409"/>
          <p:cNvSpPr/>
          <p:nvPr/>
        </p:nvSpPr>
        <p:spPr>
          <a:xfrm>
            <a:off x="2107600" y="770613"/>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324" name="Google Shape;324;g23cf1963b1a_1_409"/>
          <p:cNvSpPr/>
          <p:nvPr/>
        </p:nvSpPr>
        <p:spPr>
          <a:xfrm>
            <a:off x="1088696" y="3564238"/>
            <a:ext cx="1487376" cy="954720"/>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325" name="Google Shape;325;g23cf1963b1a_1_409"/>
          <p:cNvSpPr txBox="1"/>
          <p:nvPr/>
        </p:nvSpPr>
        <p:spPr>
          <a:xfrm>
            <a:off x="2682100" y="3797000"/>
            <a:ext cx="5085600" cy="831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A and its customers can reach B and C (and other things)</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B and its customers can reach A and C</a:t>
            </a:r>
            <a:r>
              <a:rPr lang="en-US" sz="1400" b="0" i="0" u="none" strike="noStrike" cap="none">
                <a:solidFill>
                  <a:schemeClr val="dk2"/>
                </a:solidFill>
                <a:latin typeface="Helvetica Neue Light"/>
                <a:ea typeface="Helvetica Neue Light"/>
                <a:cs typeface="Helvetica Neue Light"/>
                <a:sym typeface="Helvetica Neue Light"/>
              </a:rPr>
              <a:t> (and other things)</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C and its customers can reach A and B</a:t>
            </a:r>
            <a:r>
              <a:rPr lang="en-US" sz="1400" b="0" i="0" u="none" strike="noStrike" cap="none">
                <a:solidFill>
                  <a:schemeClr val="dk2"/>
                </a:solidFill>
                <a:latin typeface="Helvetica Neue Light"/>
                <a:ea typeface="Helvetica Neue Light"/>
                <a:cs typeface="Helvetica Neue Light"/>
                <a:sym typeface="Helvetica Neue Light"/>
              </a:rPr>
              <a:t> (and other things)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26" name="Google Shape;326;g23cf1963b1a_1_409"/>
          <p:cNvSpPr txBox="1"/>
          <p:nvPr/>
        </p:nvSpPr>
        <p:spPr>
          <a:xfrm>
            <a:off x="7796575" y="2729850"/>
            <a:ext cx="10854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Peering</a:t>
            </a:r>
            <a:endParaRPr sz="14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Transit</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27" name="Google Shape;327;g23cf1963b1a_1_409"/>
          <p:cNvSpPr/>
          <p:nvPr/>
        </p:nvSpPr>
        <p:spPr>
          <a:xfrm>
            <a:off x="5170018" y="1757675"/>
            <a:ext cx="1313604" cy="843264"/>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328" name="Google Shape;328;g23cf1963b1a_1_409"/>
          <p:cNvCxnSpPr/>
          <p:nvPr/>
        </p:nvCxnSpPr>
        <p:spPr>
          <a:xfrm rot="10800000">
            <a:off x="7045675" y="2939750"/>
            <a:ext cx="750900" cy="0"/>
          </a:xfrm>
          <a:prstGeom prst="straightConnector1">
            <a:avLst/>
          </a:prstGeom>
          <a:noFill/>
          <a:ln w="19050" cap="flat" cmpd="sng">
            <a:solidFill>
              <a:srgbClr val="0000FF"/>
            </a:solidFill>
            <a:prstDash val="solid"/>
            <a:round/>
            <a:headEnd type="none" w="sm" len="sm"/>
            <a:tailEnd type="none" w="sm" len="sm"/>
          </a:ln>
        </p:spPr>
      </p:cxnSp>
      <p:cxnSp>
        <p:nvCxnSpPr>
          <p:cNvPr id="329" name="Google Shape;329;g23cf1963b1a_1_409"/>
          <p:cNvCxnSpPr/>
          <p:nvPr/>
        </p:nvCxnSpPr>
        <p:spPr>
          <a:xfrm rot="10800000">
            <a:off x="7045675" y="3140475"/>
            <a:ext cx="750900" cy="0"/>
          </a:xfrm>
          <a:prstGeom prst="straightConnector1">
            <a:avLst/>
          </a:prstGeom>
          <a:noFill/>
          <a:ln w="19050" cap="flat" cmpd="sng">
            <a:solidFill>
              <a:srgbClr val="FF0000"/>
            </a:solidFill>
            <a:prstDash val="solid"/>
            <a:round/>
            <a:headEnd type="none" w="sm" len="sm"/>
            <a:tailEnd type="none" w="sm" len="sm"/>
          </a:ln>
        </p:spPr>
      </p:cxnSp>
      <p:sp>
        <p:nvSpPr>
          <p:cNvPr id="330" name="Google Shape;330;g23cf1963b1a_1_409"/>
          <p:cNvSpPr/>
          <p:nvPr/>
        </p:nvSpPr>
        <p:spPr>
          <a:xfrm>
            <a:off x="277875" y="705572"/>
            <a:ext cx="1446444" cy="928476"/>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Other players</a:t>
            </a:r>
            <a:endParaRPr sz="1400" b="0" i="0" u="none" strike="noStrike" cap="none">
              <a:solidFill>
                <a:srgbClr val="000000"/>
              </a:solidFill>
              <a:latin typeface="Arial"/>
              <a:ea typeface="Arial"/>
              <a:cs typeface="Arial"/>
              <a:sym typeface="Arial"/>
            </a:endParaRPr>
          </a:p>
        </p:txBody>
      </p:sp>
      <p:sp>
        <p:nvSpPr>
          <p:cNvPr id="331" name="Google Shape;331;g23cf1963b1a_1_409"/>
          <p:cNvSpPr txBox="1"/>
          <p:nvPr/>
        </p:nvSpPr>
        <p:spPr>
          <a:xfrm>
            <a:off x="2667225" y="2200750"/>
            <a:ext cx="108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X Mbps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32" name="Google Shape;332;g23cf1963b1a_1_409"/>
          <p:cNvSpPr txBox="1"/>
          <p:nvPr/>
        </p:nvSpPr>
        <p:spPr>
          <a:xfrm>
            <a:off x="4406150" y="1357475"/>
            <a:ext cx="108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Y Mbps</a:t>
            </a:r>
            <a:endParaRPr sz="1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cxnSp>
        <p:nvCxnSpPr>
          <p:cNvPr id="338" name="Google Shape;338;g23cf1963b1a_1_429"/>
          <p:cNvCxnSpPr/>
          <p:nvPr/>
        </p:nvCxnSpPr>
        <p:spPr>
          <a:xfrm rot="10800000" flipH="1">
            <a:off x="2174500" y="2350175"/>
            <a:ext cx="3487500" cy="1563900"/>
          </a:xfrm>
          <a:prstGeom prst="straightConnector1">
            <a:avLst/>
          </a:prstGeom>
          <a:noFill/>
          <a:ln w="19050" cap="flat" cmpd="sng">
            <a:solidFill>
              <a:srgbClr val="0000FF"/>
            </a:solidFill>
            <a:prstDash val="solid"/>
            <a:round/>
            <a:headEnd type="none" w="sm" len="sm"/>
            <a:tailEnd type="none" w="sm" len="sm"/>
          </a:ln>
        </p:spPr>
      </p:cxnSp>
      <p:cxnSp>
        <p:nvCxnSpPr>
          <p:cNvPr id="339" name="Google Shape;339;g23cf1963b1a_1_429"/>
          <p:cNvCxnSpPr/>
          <p:nvPr/>
        </p:nvCxnSpPr>
        <p:spPr>
          <a:xfrm>
            <a:off x="1313050" y="1120700"/>
            <a:ext cx="1865100" cy="317700"/>
          </a:xfrm>
          <a:prstGeom prst="straightConnector1">
            <a:avLst/>
          </a:prstGeom>
          <a:noFill/>
          <a:ln w="19050" cap="flat" cmpd="sng">
            <a:solidFill>
              <a:srgbClr val="FF0000"/>
            </a:solidFill>
            <a:prstDash val="solid"/>
            <a:round/>
            <a:headEnd type="none" w="sm" len="sm"/>
            <a:tailEnd type="none" w="sm" len="sm"/>
          </a:ln>
        </p:spPr>
      </p:cxnSp>
      <p:cxnSp>
        <p:nvCxnSpPr>
          <p:cNvPr id="340" name="Google Shape;340;g23cf1963b1a_1_429"/>
          <p:cNvCxnSpPr/>
          <p:nvPr/>
        </p:nvCxnSpPr>
        <p:spPr>
          <a:xfrm rot="10800000" flipH="1">
            <a:off x="1890125" y="1471700"/>
            <a:ext cx="1204200" cy="2325300"/>
          </a:xfrm>
          <a:prstGeom prst="straightConnector1">
            <a:avLst/>
          </a:prstGeom>
          <a:noFill/>
          <a:ln w="19050" cap="flat" cmpd="sng">
            <a:solidFill>
              <a:srgbClr val="FF0000"/>
            </a:solidFill>
            <a:prstDash val="solid"/>
            <a:round/>
            <a:headEnd type="none" w="sm" len="sm"/>
            <a:tailEnd type="none" w="sm" len="sm"/>
          </a:ln>
        </p:spPr>
      </p:cxnSp>
      <p:sp>
        <p:nvSpPr>
          <p:cNvPr id="341" name="Google Shape;341;g23cf1963b1a_1_429"/>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Payments / traffic</a:t>
            </a:r>
            <a:endParaRPr/>
          </a:p>
        </p:txBody>
      </p:sp>
      <p:sp>
        <p:nvSpPr>
          <p:cNvPr id="342" name="Google Shape;342;g23cf1963b1a_1_429"/>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29</a:t>
            </a:fld>
            <a:endParaRPr/>
          </a:p>
        </p:txBody>
      </p:sp>
      <p:cxnSp>
        <p:nvCxnSpPr>
          <p:cNvPr id="343" name="Google Shape;343;g23cf1963b1a_1_429"/>
          <p:cNvCxnSpPr/>
          <p:nvPr/>
        </p:nvCxnSpPr>
        <p:spPr>
          <a:xfrm rot="10800000">
            <a:off x="3228225" y="1254350"/>
            <a:ext cx="2684700" cy="928500"/>
          </a:xfrm>
          <a:prstGeom prst="straightConnector1">
            <a:avLst/>
          </a:prstGeom>
          <a:noFill/>
          <a:ln w="19050" cap="flat" cmpd="sng">
            <a:solidFill>
              <a:srgbClr val="FF0000"/>
            </a:solidFill>
            <a:prstDash val="solid"/>
            <a:round/>
            <a:headEnd type="none" w="sm" len="sm"/>
            <a:tailEnd type="none" w="sm" len="sm"/>
          </a:ln>
        </p:spPr>
      </p:cxnSp>
      <p:sp>
        <p:nvSpPr>
          <p:cNvPr id="344" name="Google Shape;344;g23cf1963b1a_1_429"/>
          <p:cNvSpPr/>
          <p:nvPr/>
        </p:nvSpPr>
        <p:spPr>
          <a:xfrm>
            <a:off x="2107600" y="770613"/>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345" name="Google Shape;345;g23cf1963b1a_1_429"/>
          <p:cNvSpPr/>
          <p:nvPr/>
        </p:nvSpPr>
        <p:spPr>
          <a:xfrm>
            <a:off x="1088696" y="3564238"/>
            <a:ext cx="1487376" cy="954720"/>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346" name="Google Shape;346;g23cf1963b1a_1_429"/>
          <p:cNvSpPr txBox="1"/>
          <p:nvPr/>
        </p:nvSpPr>
        <p:spPr>
          <a:xfrm>
            <a:off x="2682100" y="3797000"/>
            <a:ext cx="5085600" cy="831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A and its customers can reach B and C (and other things)</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B and its customers can reach A and C</a:t>
            </a:r>
            <a:r>
              <a:rPr lang="en-US" sz="1400" b="0" i="0" u="none" strike="noStrike" cap="none">
                <a:solidFill>
                  <a:schemeClr val="dk2"/>
                </a:solidFill>
                <a:latin typeface="Helvetica Neue Light"/>
                <a:ea typeface="Helvetica Neue Light"/>
                <a:cs typeface="Helvetica Neue Light"/>
                <a:sym typeface="Helvetica Neue Light"/>
              </a:rPr>
              <a:t> (and other things)</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C and its customers can reach A and B</a:t>
            </a:r>
            <a:r>
              <a:rPr lang="en-US" sz="1400" b="0" i="0" u="none" strike="noStrike" cap="none">
                <a:solidFill>
                  <a:schemeClr val="dk2"/>
                </a:solidFill>
                <a:latin typeface="Helvetica Neue Light"/>
                <a:ea typeface="Helvetica Neue Light"/>
                <a:cs typeface="Helvetica Neue Light"/>
                <a:sym typeface="Helvetica Neue Light"/>
              </a:rPr>
              <a:t> (and other things)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47" name="Google Shape;347;g23cf1963b1a_1_429"/>
          <p:cNvSpPr txBox="1"/>
          <p:nvPr/>
        </p:nvSpPr>
        <p:spPr>
          <a:xfrm>
            <a:off x="7796575" y="2729850"/>
            <a:ext cx="10854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Peering</a:t>
            </a:r>
            <a:endParaRPr sz="14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Transit</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48" name="Google Shape;348;g23cf1963b1a_1_429"/>
          <p:cNvSpPr/>
          <p:nvPr/>
        </p:nvSpPr>
        <p:spPr>
          <a:xfrm>
            <a:off x="5170018" y="1757675"/>
            <a:ext cx="1313604" cy="843264"/>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349" name="Google Shape;349;g23cf1963b1a_1_429"/>
          <p:cNvCxnSpPr/>
          <p:nvPr/>
        </p:nvCxnSpPr>
        <p:spPr>
          <a:xfrm rot="10800000">
            <a:off x="7045675" y="2939750"/>
            <a:ext cx="750900" cy="0"/>
          </a:xfrm>
          <a:prstGeom prst="straightConnector1">
            <a:avLst/>
          </a:prstGeom>
          <a:noFill/>
          <a:ln w="19050" cap="flat" cmpd="sng">
            <a:solidFill>
              <a:srgbClr val="0000FF"/>
            </a:solidFill>
            <a:prstDash val="solid"/>
            <a:round/>
            <a:headEnd type="none" w="sm" len="sm"/>
            <a:tailEnd type="none" w="sm" len="sm"/>
          </a:ln>
        </p:spPr>
      </p:cxnSp>
      <p:cxnSp>
        <p:nvCxnSpPr>
          <p:cNvPr id="350" name="Google Shape;350;g23cf1963b1a_1_429"/>
          <p:cNvCxnSpPr/>
          <p:nvPr/>
        </p:nvCxnSpPr>
        <p:spPr>
          <a:xfrm rot="10800000">
            <a:off x="7045675" y="3140475"/>
            <a:ext cx="750900" cy="0"/>
          </a:xfrm>
          <a:prstGeom prst="straightConnector1">
            <a:avLst/>
          </a:prstGeom>
          <a:noFill/>
          <a:ln w="19050" cap="flat" cmpd="sng">
            <a:solidFill>
              <a:srgbClr val="FF0000"/>
            </a:solidFill>
            <a:prstDash val="solid"/>
            <a:round/>
            <a:headEnd type="none" w="sm" len="sm"/>
            <a:tailEnd type="none" w="sm" len="sm"/>
          </a:ln>
        </p:spPr>
      </p:cxnSp>
      <p:sp>
        <p:nvSpPr>
          <p:cNvPr id="351" name="Google Shape;351;g23cf1963b1a_1_429"/>
          <p:cNvSpPr/>
          <p:nvPr/>
        </p:nvSpPr>
        <p:spPr>
          <a:xfrm>
            <a:off x="277875" y="705572"/>
            <a:ext cx="1446444" cy="928476"/>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Other players</a:t>
            </a:r>
            <a:endParaRPr sz="1400" b="0" i="0" u="none" strike="noStrike" cap="none">
              <a:solidFill>
                <a:srgbClr val="000000"/>
              </a:solidFill>
              <a:latin typeface="Arial"/>
              <a:ea typeface="Arial"/>
              <a:cs typeface="Arial"/>
              <a:sym typeface="Arial"/>
            </a:endParaRPr>
          </a:p>
        </p:txBody>
      </p:sp>
      <p:sp>
        <p:nvSpPr>
          <p:cNvPr id="352" name="Google Shape;352;g23cf1963b1a_1_429"/>
          <p:cNvSpPr txBox="1"/>
          <p:nvPr/>
        </p:nvSpPr>
        <p:spPr>
          <a:xfrm>
            <a:off x="2667225" y="2200750"/>
            <a:ext cx="108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X-Z Mbps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53" name="Google Shape;353;g23cf1963b1a_1_429"/>
          <p:cNvSpPr txBox="1"/>
          <p:nvPr/>
        </p:nvSpPr>
        <p:spPr>
          <a:xfrm>
            <a:off x="4406150" y="1357475"/>
            <a:ext cx="108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Y-Z Mbps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54" name="Google Shape;354;g23cf1963b1a_1_429"/>
          <p:cNvSpPr txBox="1"/>
          <p:nvPr/>
        </p:nvSpPr>
        <p:spPr>
          <a:xfrm>
            <a:off x="4216325" y="2940375"/>
            <a:ext cx="1085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Z Mbps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55" name="Google Shape;355;g23cf1963b1a_1_429"/>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0" lvl="0" indent="0" algn="l" rtl="0">
              <a:lnSpc>
                <a:spcPct val="120000"/>
              </a:lnSpc>
              <a:spcBef>
                <a:spcPts val="369"/>
              </a:spcBef>
              <a:spcAft>
                <a:spcPts val="0"/>
              </a:spcAft>
              <a:buSzPts val="1242"/>
              <a:buNone/>
            </a:pPr>
            <a:r>
              <a:rPr lang="en-US"/>
              <a:t>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3"/>
          <p:cNvSpPr txBox="1">
            <a:spLocks noGrp="1"/>
          </p:cNvSpPr>
          <p:nvPr>
            <p:ph type="title"/>
          </p:nvPr>
        </p:nvSpPr>
        <p:spPr>
          <a:xfrm>
            <a:off x="500064" y="133945"/>
            <a:ext cx="8268891" cy="529084"/>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Why this ‘exploratory’ consultation?</a:t>
            </a:r>
            <a:endParaRPr/>
          </a:p>
        </p:txBody>
      </p:sp>
      <p:sp>
        <p:nvSpPr>
          <p:cNvPr id="85" name="Google Shape;85;p23"/>
          <p:cNvSpPr txBox="1">
            <a:spLocks noGrp="1"/>
          </p:cNvSpPr>
          <p:nvPr>
            <p:ph type="body" idx="1"/>
          </p:nvPr>
        </p:nvSpPr>
        <p:spPr>
          <a:xfrm>
            <a:off x="500064" y="850553"/>
            <a:ext cx="8268891" cy="3777258"/>
          </a:xfrm>
          <a:prstGeom prst="rect">
            <a:avLst/>
          </a:prstGeom>
          <a:noFill/>
          <a:ln>
            <a:noFill/>
          </a:ln>
        </p:spPr>
        <p:txBody>
          <a:bodyPr spcFirstLastPara="1" wrap="square" lIns="50800" tIns="50800" rIns="50800" bIns="50800" anchor="t" anchorCtr="0">
            <a:noAutofit/>
          </a:bodyPr>
          <a:lstStyle/>
          <a:p>
            <a:pPr marL="149733" lvl="0" indent="0" algn="l" rtl="0">
              <a:lnSpc>
                <a:spcPct val="120000"/>
              </a:lnSpc>
              <a:spcBef>
                <a:spcPts val="369"/>
              </a:spcBef>
              <a:spcAft>
                <a:spcPts val="0"/>
              </a:spcAft>
              <a:buSzPts val="1242"/>
              <a:buNone/>
            </a:pPr>
            <a:r>
              <a:rPr lang="en-US"/>
              <a:t>Inspiration, a political consensus in the EU (January 2022) that:</a:t>
            </a:r>
            <a:endParaRPr/>
          </a:p>
          <a:p>
            <a:pPr marL="149733" lvl="0" indent="0" algn="l" rtl="0">
              <a:lnSpc>
                <a:spcPct val="120000"/>
              </a:lnSpc>
              <a:spcBef>
                <a:spcPts val="369"/>
              </a:spcBef>
              <a:spcAft>
                <a:spcPts val="0"/>
              </a:spcAft>
              <a:buSzPts val="1242"/>
              <a:buNone/>
            </a:pPr>
            <a:endParaRPr/>
          </a:p>
          <a:p>
            <a:pPr marL="606933" lvl="1" indent="0" algn="l" rtl="0">
              <a:lnSpc>
                <a:spcPct val="120000"/>
              </a:lnSpc>
              <a:spcBef>
                <a:spcPts val="369"/>
              </a:spcBef>
              <a:spcAft>
                <a:spcPts val="0"/>
              </a:spcAft>
              <a:buSzPts val="1242"/>
              <a:buNone/>
            </a:pPr>
            <a:r>
              <a:rPr lang="en-US" sz="1900">
                <a:latin typeface="Helvetica Neue Light"/>
                <a:ea typeface="Helvetica Neue Light"/>
                <a:cs typeface="Helvetica Neue Light"/>
                <a:sym typeface="Helvetica Neue Light"/>
              </a:rPr>
              <a:t>’We commit to developing adequate frameworks so that </a:t>
            </a:r>
            <a:r>
              <a:rPr lang="en-US" sz="1900" u="sng">
                <a:latin typeface="Helvetica Neue Light"/>
                <a:ea typeface="Helvetica Neue Light"/>
                <a:cs typeface="Helvetica Neue Light"/>
                <a:sym typeface="Helvetica Neue Light"/>
              </a:rPr>
              <a:t>all market actors</a:t>
            </a:r>
            <a:r>
              <a:rPr lang="en-US" sz="1900">
                <a:latin typeface="Helvetica Neue Light"/>
                <a:ea typeface="Helvetica Neue Light"/>
                <a:cs typeface="Helvetica Neue Light"/>
                <a:sym typeface="Helvetica Neue Light"/>
              </a:rPr>
              <a:t> benefiting from the digital transformation assume their social responsibilities and </a:t>
            </a:r>
            <a:r>
              <a:rPr lang="en-US" sz="1900" u="sng">
                <a:latin typeface="Helvetica Neue Light"/>
                <a:ea typeface="Helvetica Neue Light"/>
                <a:cs typeface="Helvetica Neue Light"/>
                <a:sym typeface="Helvetica Neue Light"/>
              </a:rPr>
              <a:t>make a fair and proportionate contribution to the costs</a:t>
            </a:r>
            <a:r>
              <a:rPr lang="en-US" sz="1900">
                <a:latin typeface="Helvetica Neue Light"/>
                <a:ea typeface="Helvetica Neue Light"/>
                <a:cs typeface="Helvetica Neue Light"/>
                <a:sym typeface="Helvetica Neue Light"/>
              </a:rPr>
              <a:t> of public goods, services and infrastructures, for the benefit of all people living in the EU.’</a:t>
            </a:r>
            <a:endParaRPr/>
          </a:p>
          <a:p>
            <a:pPr marL="606933" lvl="1" indent="0" algn="l" rtl="0">
              <a:lnSpc>
                <a:spcPct val="120000"/>
              </a:lnSpc>
              <a:spcBef>
                <a:spcPts val="369"/>
              </a:spcBef>
              <a:spcAft>
                <a:spcPts val="0"/>
              </a:spcAft>
              <a:buSzPts val="1242"/>
              <a:buNone/>
            </a:pPr>
            <a:endParaRPr sz="1900">
              <a:latin typeface="Helvetica Neue Light"/>
              <a:ea typeface="Helvetica Neue Light"/>
              <a:cs typeface="Helvetica Neue Light"/>
              <a:sym typeface="Helvetica Neue Light"/>
            </a:endParaRPr>
          </a:p>
          <a:p>
            <a:pPr marL="606933" lvl="1" indent="0" algn="l" rtl="0">
              <a:lnSpc>
                <a:spcPct val="120000"/>
              </a:lnSpc>
              <a:spcBef>
                <a:spcPts val="369"/>
              </a:spcBef>
              <a:spcAft>
                <a:spcPts val="0"/>
              </a:spcAft>
              <a:buSzPts val="1242"/>
              <a:buNone/>
            </a:pPr>
            <a:endParaRPr sz="1900">
              <a:latin typeface="Helvetica Neue Light"/>
              <a:ea typeface="Helvetica Neue Light"/>
              <a:cs typeface="Helvetica Neue Light"/>
              <a:sym typeface="Helvetica Neue Light"/>
            </a:endParaRPr>
          </a:p>
        </p:txBody>
      </p:sp>
      <p:sp>
        <p:nvSpPr>
          <p:cNvPr id="86" name="Google Shape;86;p23"/>
          <p:cNvSpPr txBox="1">
            <a:spLocks noGrp="1"/>
          </p:cNvSpPr>
          <p:nvPr>
            <p:ph type="sldNum" idx="12"/>
          </p:nvPr>
        </p:nvSpPr>
        <p:spPr>
          <a:xfrm>
            <a:off x="8777883" y="4902398"/>
            <a:ext cx="239986" cy="17412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800"/>
              <a:buNone/>
            </a:pPr>
            <a:fld id="{00000000-1234-1234-1234-123412341234}" type="slidenum">
              <a:rPr lang="en-U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cxnSp>
        <p:nvCxnSpPr>
          <p:cNvPr id="361" name="Google Shape;361;g23d1825f59b_3_0"/>
          <p:cNvCxnSpPr/>
          <p:nvPr/>
        </p:nvCxnSpPr>
        <p:spPr>
          <a:xfrm>
            <a:off x="1313050" y="1120700"/>
            <a:ext cx="1865100" cy="317700"/>
          </a:xfrm>
          <a:prstGeom prst="straightConnector1">
            <a:avLst/>
          </a:prstGeom>
          <a:noFill/>
          <a:ln w="19050" cap="flat" cmpd="sng">
            <a:solidFill>
              <a:srgbClr val="FF0000"/>
            </a:solidFill>
            <a:prstDash val="solid"/>
            <a:round/>
            <a:headEnd type="none" w="sm" len="sm"/>
            <a:tailEnd type="none" w="sm" len="sm"/>
          </a:ln>
        </p:spPr>
      </p:cxnSp>
      <p:cxnSp>
        <p:nvCxnSpPr>
          <p:cNvPr id="362" name="Google Shape;362;g23d1825f59b_3_0"/>
          <p:cNvCxnSpPr/>
          <p:nvPr/>
        </p:nvCxnSpPr>
        <p:spPr>
          <a:xfrm rot="10800000" flipH="1">
            <a:off x="1890125" y="1471700"/>
            <a:ext cx="1204200" cy="2325300"/>
          </a:xfrm>
          <a:prstGeom prst="straightConnector1">
            <a:avLst/>
          </a:prstGeom>
          <a:noFill/>
          <a:ln w="19050" cap="flat" cmpd="sng">
            <a:solidFill>
              <a:srgbClr val="FF0000"/>
            </a:solidFill>
            <a:prstDash val="solid"/>
            <a:round/>
            <a:headEnd type="none" w="sm" len="sm"/>
            <a:tailEnd type="none" w="sm" len="sm"/>
          </a:ln>
        </p:spPr>
      </p:cxnSp>
      <p:sp>
        <p:nvSpPr>
          <p:cNvPr id="363" name="Google Shape;363;g23d1825f59b_3_0"/>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Payments / traffic</a:t>
            </a:r>
            <a:endParaRPr/>
          </a:p>
        </p:txBody>
      </p:sp>
      <p:sp>
        <p:nvSpPr>
          <p:cNvPr id="364" name="Google Shape;364;g23d1825f59b_3_0"/>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30</a:t>
            </a:fld>
            <a:endParaRPr/>
          </a:p>
        </p:txBody>
      </p:sp>
      <p:cxnSp>
        <p:nvCxnSpPr>
          <p:cNvPr id="365" name="Google Shape;365;g23d1825f59b_3_0"/>
          <p:cNvCxnSpPr/>
          <p:nvPr/>
        </p:nvCxnSpPr>
        <p:spPr>
          <a:xfrm rot="10800000">
            <a:off x="3228225" y="1254350"/>
            <a:ext cx="2684700" cy="928500"/>
          </a:xfrm>
          <a:prstGeom prst="straightConnector1">
            <a:avLst/>
          </a:prstGeom>
          <a:noFill/>
          <a:ln w="19050" cap="flat" cmpd="sng">
            <a:solidFill>
              <a:srgbClr val="FF0000"/>
            </a:solidFill>
            <a:prstDash val="solid"/>
            <a:round/>
            <a:headEnd type="none" w="sm" len="sm"/>
            <a:tailEnd type="none" w="sm" len="sm"/>
          </a:ln>
        </p:spPr>
      </p:cxnSp>
      <p:sp>
        <p:nvSpPr>
          <p:cNvPr id="366" name="Google Shape;366;g23d1825f59b_3_0"/>
          <p:cNvSpPr/>
          <p:nvPr/>
        </p:nvSpPr>
        <p:spPr>
          <a:xfrm>
            <a:off x="2107600" y="770613"/>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367" name="Google Shape;367;g23d1825f59b_3_0"/>
          <p:cNvSpPr/>
          <p:nvPr/>
        </p:nvSpPr>
        <p:spPr>
          <a:xfrm>
            <a:off x="1088696" y="3564238"/>
            <a:ext cx="1487376" cy="954720"/>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368" name="Google Shape;368;g23d1825f59b_3_0"/>
          <p:cNvSpPr txBox="1"/>
          <p:nvPr/>
        </p:nvSpPr>
        <p:spPr>
          <a:xfrm>
            <a:off x="2682100" y="3797000"/>
            <a:ext cx="5085600" cy="831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A and its customers can reach B and C (and other things)</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B and its customers can reach A and C</a:t>
            </a:r>
            <a:r>
              <a:rPr lang="en-US" sz="1400" b="0" i="0" u="none" strike="noStrike" cap="none">
                <a:solidFill>
                  <a:schemeClr val="dk2"/>
                </a:solidFill>
                <a:latin typeface="Helvetica Neue Light"/>
                <a:ea typeface="Helvetica Neue Light"/>
                <a:cs typeface="Helvetica Neue Light"/>
                <a:sym typeface="Helvetica Neue Light"/>
              </a:rPr>
              <a:t> (and other things)</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C and its customers can reach A and B</a:t>
            </a:r>
            <a:r>
              <a:rPr lang="en-US" sz="1400" b="0" i="0" u="none" strike="noStrike" cap="none">
                <a:solidFill>
                  <a:schemeClr val="dk2"/>
                </a:solidFill>
                <a:latin typeface="Helvetica Neue Light"/>
                <a:ea typeface="Helvetica Neue Light"/>
                <a:cs typeface="Helvetica Neue Light"/>
                <a:sym typeface="Helvetica Neue Light"/>
              </a:rPr>
              <a:t> (and other things)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69" name="Google Shape;369;g23d1825f59b_3_0"/>
          <p:cNvSpPr txBox="1"/>
          <p:nvPr/>
        </p:nvSpPr>
        <p:spPr>
          <a:xfrm>
            <a:off x="7796575" y="2729850"/>
            <a:ext cx="10854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Peering</a:t>
            </a:r>
            <a:endParaRPr sz="14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Transit</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70" name="Google Shape;370;g23d1825f59b_3_0"/>
          <p:cNvSpPr/>
          <p:nvPr/>
        </p:nvSpPr>
        <p:spPr>
          <a:xfrm>
            <a:off x="5170018" y="1757675"/>
            <a:ext cx="1313604" cy="843264"/>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371" name="Google Shape;371;g23d1825f59b_3_0"/>
          <p:cNvCxnSpPr/>
          <p:nvPr/>
        </p:nvCxnSpPr>
        <p:spPr>
          <a:xfrm rot="10800000">
            <a:off x="7045675" y="2939750"/>
            <a:ext cx="750900" cy="0"/>
          </a:xfrm>
          <a:prstGeom prst="straightConnector1">
            <a:avLst/>
          </a:prstGeom>
          <a:noFill/>
          <a:ln w="19050" cap="flat" cmpd="sng">
            <a:solidFill>
              <a:srgbClr val="0000FF"/>
            </a:solidFill>
            <a:prstDash val="solid"/>
            <a:round/>
            <a:headEnd type="none" w="sm" len="sm"/>
            <a:tailEnd type="none" w="sm" len="sm"/>
          </a:ln>
        </p:spPr>
      </p:cxnSp>
      <p:cxnSp>
        <p:nvCxnSpPr>
          <p:cNvPr id="372" name="Google Shape;372;g23d1825f59b_3_0"/>
          <p:cNvCxnSpPr/>
          <p:nvPr/>
        </p:nvCxnSpPr>
        <p:spPr>
          <a:xfrm rot="10800000">
            <a:off x="7045675" y="3140475"/>
            <a:ext cx="750900" cy="0"/>
          </a:xfrm>
          <a:prstGeom prst="straightConnector1">
            <a:avLst/>
          </a:prstGeom>
          <a:noFill/>
          <a:ln w="19050" cap="flat" cmpd="sng">
            <a:solidFill>
              <a:srgbClr val="FF0000"/>
            </a:solidFill>
            <a:prstDash val="solid"/>
            <a:round/>
            <a:headEnd type="none" w="sm" len="sm"/>
            <a:tailEnd type="none" w="sm" len="sm"/>
          </a:ln>
        </p:spPr>
      </p:cxnSp>
      <p:sp>
        <p:nvSpPr>
          <p:cNvPr id="373" name="Google Shape;373;g23d1825f59b_3_0"/>
          <p:cNvSpPr/>
          <p:nvPr/>
        </p:nvSpPr>
        <p:spPr>
          <a:xfrm>
            <a:off x="277875" y="705572"/>
            <a:ext cx="1446444" cy="928476"/>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Other players</a:t>
            </a:r>
            <a:endParaRPr sz="1400" b="0" i="0" u="none" strike="noStrike" cap="none">
              <a:solidFill>
                <a:srgbClr val="000000"/>
              </a:solidFill>
              <a:latin typeface="Arial"/>
              <a:ea typeface="Arial"/>
              <a:cs typeface="Arial"/>
              <a:sym typeface="Arial"/>
            </a:endParaRPr>
          </a:p>
        </p:txBody>
      </p:sp>
      <p:sp>
        <p:nvSpPr>
          <p:cNvPr id="374" name="Google Shape;374;g23d1825f59b_3_0"/>
          <p:cNvSpPr txBox="1"/>
          <p:nvPr/>
        </p:nvSpPr>
        <p:spPr>
          <a:xfrm>
            <a:off x="2667225" y="2200750"/>
            <a:ext cx="148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€X</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75" name="Google Shape;375;g23d1825f59b_3_0"/>
          <p:cNvSpPr txBox="1"/>
          <p:nvPr/>
        </p:nvSpPr>
        <p:spPr>
          <a:xfrm>
            <a:off x="4406150" y="1357475"/>
            <a:ext cx="150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€Y</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76" name="Google Shape;376;g23d1825f59b_3_0"/>
          <p:cNvSpPr txBox="1"/>
          <p:nvPr/>
        </p:nvSpPr>
        <p:spPr>
          <a:xfrm>
            <a:off x="4216325" y="2940375"/>
            <a:ext cx="226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cxnSp>
        <p:nvCxnSpPr>
          <p:cNvPr id="382" name="Google Shape;382;g23d1825f59b_3_22"/>
          <p:cNvCxnSpPr/>
          <p:nvPr/>
        </p:nvCxnSpPr>
        <p:spPr>
          <a:xfrm rot="10800000" flipH="1">
            <a:off x="2174500" y="2350175"/>
            <a:ext cx="3487500" cy="1563900"/>
          </a:xfrm>
          <a:prstGeom prst="straightConnector1">
            <a:avLst/>
          </a:prstGeom>
          <a:noFill/>
          <a:ln w="19050" cap="flat" cmpd="sng">
            <a:solidFill>
              <a:srgbClr val="0000FF"/>
            </a:solidFill>
            <a:prstDash val="solid"/>
            <a:round/>
            <a:headEnd type="none" w="sm" len="sm"/>
            <a:tailEnd type="none" w="sm" len="sm"/>
          </a:ln>
        </p:spPr>
      </p:cxnSp>
      <p:cxnSp>
        <p:nvCxnSpPr>
          <p:cNvPr id="383" name="Google Shape;383;g23d1825f59b_3_22"/>
          <p:cNvCxnSpPr/>
          <p:nvPr/>
        </p:nvCxnSpPr>
        <p:spPr>
          <a:xfrm>
            <a:off x="1313050" y="1120700"/>
            <a:ext cx="1865100" cy="317700"/>
          </a:xfrm>
          <a:prstGeom prst="straightConnector1">
            <a:avLst/>
          </a:prstGeom>
          <a:noFill/>
          <a:ln w="19050" cap="flat" cmpd="sng">
            <a:solidFill>
              <a:srgbClr val="FF0000"/>
            </a:solidFill>
            <a:prstDash val="solid"/>
            <a:round/>
            <a:headEnd type="none" w="sm" len="sm"/>
            <a:tailEnd type="none" w="sm" len="sm"/>
          </a:ln>
        </p:spPr>
      </p:cxnSp>
      <p:cxnSp>
        <p:nvCxnSpPr>
          <p:cNvPr id="384" name="Google Shape;384;g23d1825f59b_3_22"/>
          <p:cNvCxnSpPr/>
          <p:nvPr/>
        </p:nvCxnSpPr>
        <p:spPr>
          <a:xfrm rot="10800000" flipH="1">
            <a:off x="1890125" y="1471700"/>
            <a:ext cx="1204200" cy="2325300"/>
          </a:xfrm>
          <a:prstGeom prst="straightConnector1">
            <a:avLst/>
          </a:prstGeom>
          <a:noFill/>
          <a:ln w="19050" cap="flat" cmpd="sng">
            <a:solidFill>
              <a:srgbClr val="FF0000"/>
            </a:solidFill>
            <a:prstDash val="solid"/>
            <a:round/>
            <a:headEnd type="none" w="sm" len="sm"/>
            <a:tailEnd type="none" w="sm" len="sm"/>
          </a:ln>
        </p:spPr>
      </p:cxnSp>
      <p:sp>
        <p:nvSpPr>
          <p:cNvPr id="385" name="Google Shape;385;g23d1825f59b_3_22"/>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Payments / traffic</a:t>
            </a:r>
            <a:endParaRPr/>
          </a:p>
        </p:txBody>
      </p:sp>
      <p:sp>
        <p:nvSpPr>
          <p:cNvPr id="386" name="Google Shape;386;g23d1825f59b_3_22"/>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31</a:t>
            </a:fld>
            <a:endParaRPr/>
          </a:p>
        </p:txBody>
      </p:sp>
      <p:cxnSp>
        <p:nvCxnSpPr>
          <p:cNvPr id="387" name="Google Shape;387;g23d1825f59b_3_22"/>
          <p:cNvCxnSpPr/>
          <p:nvPr/>
        </p:nvCxnSpPr>
        <p:spPr>
          <a:xfrm rot="10800000">
            <a:off x="3228225" y="1254350"/>
            <a:ext cx="2684700" cy="928500"/>
          </a:xfrm>
          <a:prstGeom prst="straightConnector1">
            <a:avLst/>
          </a:prstGeom>
          <a:noFill/>
          <a:ln w="19050" cap="flat" cmpd="sng">
            <a:solidFill>
              <a:srgbClr val="FF0000"/>
            </a:solidFill>
            <a:prstDash val="solid"/>
            <a:round/>
            <a:headEnd type="none" w="sm" len="sm"/>
            <a:tailEnd type="none" w="sm" len="sm"/>
          </a:ln>
        </p:spPr>
      </p:cxnSp>
      <p:sp>
        <p:nvSpPr>
          <p:cNvPr id="388" name="Google Shape;388;g23d1825f59b_3_22"/>
          <p:cNvSpPr/>
          <p:nvPr/>
        </p:nvSpPr>
        <p:spPr>
          <a:xfrm>
            <a:off x="2107600" y="770613"/>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A</a:t>
            </a:r>
            <a:endParaRPr sz="1400" b="0" i="0" u="none" strike="noStrike" cap="none">
              <a:solidFill>
                <a:srgbClr val="000000"/>
              </a:solidFill>
              <a:latin typeface="Arial"/>
              <a:ea typeface="Arial"/>
              <a:cs typeface="Arial"/>
              <a:sym typeface="Arial"/>
            </a:endParaRPr>
          </a:p>
        </p:txBody>
      </p:sp>
      <p:sp>
        <p:nvSpPr>
          <p:cNvPr id="389" name="Google Shape;389;g23d1825f59b_3_22"/>
          <p:cNvSpPr/>
          <p:nvPr/>
        </p:nvSpPr>
        <p:spPr>
          <a:xfrm>
            <a:off x="1088696" y="3564238"/>
            <a:ext cx="1487376" cy="954720"/>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B</a:t>
            </a:r>
            <a:endParaRPr sz="1400" b="0" i="0" u="none" strike="noStrike" cap="none">
              <a:solidFill>
                <a:srgbClr val="000000"/>
              </a:solidFill>
              <a:latin typeface="Arial"/>
              <a:ea typeface="Arial"/>
              <a:cs typeface="Arial"/>
              <a:sym typeface="Arial"/>
            </a:endParaRPr>
          </a:p>
        </p:txBody>
      </p:sp>
      <p:sp>
        <p:nvSpPr>
          <p:cNvPr id="390" name="Google Shape;390;g23d1825f59b_3_22"/>
          <p:cNvSpPr txBox="1"/>
          <p:nvPr/>
        </p:nvSpPr>
        <p:spPr>
          <a:xfrm>
            <a:off x="2682100" y="3797000"/>
            <a:ext cx="5085600" cy="8313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A and its customers can reach B and C (and other things)</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B and its customers can reach A and C</a:t>
            </a:r>
            <a:r>
              <a:rPr lang="en-US" sz="1400" b="0" i="0" u="none" strike="noStrike" cap="none">
                <a:solidFill>
                  <a:schemeClr val="dk2"/>
                </a:solidFill>
                <a:latin typeface="Helvetica Neue Light"/>
                <a:ea typeface="Helvetica Neue Light"/>
                <a:cs typeface="Helvetica Neue Light"/>
                <a:sym typeface="Helvetica Neue Light"/>
              </a:rPr>
              <a:t> (and other things)</a:t>
            </a:r>
            <a:endParaRPr sz="1400" b="0" i="0" u="none" strike="noStrike" cap="none">
              <a:solidFill>
                <a:srgbClr val="000000"/>
              </a:solidFill>
              <a:latin typeface="Helvetica Neue Light"/>
              <a:ea typeface="Helvetica Neue Light"/>
              <a:cs typeface="Helvetica Neue Light"/>
              <a:sym typeface="Helvetica Neue Light"/>
            </a:endParaRPr>
          </a:p>
          <a:p>
            <a:pPr marL="457200" marR="0" lvl="0" indent="-317500" algn="l" rtl="0">
              <a:lnSpc>
                <a:spcPct val="100000"/>
              </a:lnSpc>
              <a:spcBef>
                <a:spcPts val="0"/>
              </a:spcBef>
              <a:spcAft>
                <a:spcPts val="0"/>
              </a:spcAft>
              <a:buClr>
                <a:srgbClr val="000000"/>
              </a:buClr>
              <a:buSzPts val="1400"/>
              <a:buFont typeface="Helvetica Neue Light"/>
              <a:buChar char="●"/>
            </a:pPr>
            <a:r>
              <a:rPr lang="en-US" sz="1400" b="0" i="0" u="none" strike="noStrike" cap="none">
                <a:solidFill>
                  <a:srgbClr val="000000"/>
                </a:solidFill>
                <a:latin typeface="Helvetica Neue Light"/>
                <a:ea typeface="Helvetica Neue Light"/>
                <a:cs typeface="Helvetica Neue Light"/>
                <a:sym typeface="Helvetica Neue Light"/>
              </a:rPr>
              <a:t>C and its customers can reach A and B</a:t>
            </a:r>
            <a:r>
              <a:rPr lang="en-US" sz="1400" b="0" i="0" u="none" strike="noStrike" cap="none">
                <a:solidFill>
                  <a:schemeClr val="dk2"/>
                </a:solidFill>
                <a:latin typeface="Helvetica Neue Light"/>
                <a:ea typeface="Helvetica Neue Light"/>
                <a:cs typeface="Helvetica Neue Light"/>
                <a:sym typeface="Helvetica Neue Light"/>
              </a:rPr>
              <a:t> (and other things)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91" name="Google Shape;391;g23d1825f59b_3_22"/>
          <p:cNvSpPr txBox="1"/>
          <p:nvPr/>
        </p:nvSpPr>
        <p:spPr>
          <a:xfrm>
            <a:off x="7796575" y="2729850"/>
            <a:ext cx="1085400" cy="615600"/>
          </a:xfrm>
          <a:prstGeom prst="rect">
            <a:avLst/>
          </a:prstGeom>
          <a:solidFill>
            <a:schemeClr val="lt1"/>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Peering</a:t>
            </a:r>
            <a:endParaRPr sz="14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Transit</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92" name="Google Shape;392;g23d1825f59b_3_22"/>
          <p:cNvSpPr/>
          <p:nvPr/>
        </p:nvSpPr>
        <p:spPr>
          <a:xfrm>
            <a:off x="5170018" y="1757675"/>
            <a:ext cx="1313604" cy="843264"/>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C</a:t>
            </a:r>
            <a:endParaRPr sz="1400" b="0" i="0" u="none" strike="noStrike" cap="none">
              <a:solidFill>
                <a:srgbClr val="000000"/>
              </a:solidFill>
              <a:latin typeface="Arial"/>
              <a:ea typeface="Arial"/>
              <a:cs typeface="Arial"/>
              <a:sym typeface="Arial"/>
            </a:endParaRPr>
          </a:p>
        </p:txBody>
      </p:sp>
      <p:cxnSp>
        <p:nvCxnSpPr>
          <p:cNvPr id="393" name="Google Shape;393;g23d1825f59b_3_22"/>
          <p:cNvCxnSpPr/>
          <p:nvPr/>
        </p:nvCxnSpPr>
        <p:spPr>
          <a:xfrm rot="10800000">
            <a:off x="7045675" y="2939750"/>
            <a:ext cx="750900" cy="0"/>
          </a:xfrm>
          <a:prstGeom prst="straightConnector1">
            <a:avLst/>
          </a:prstGeom>
          <a:noFill/>
          <a:ln w="19050" cap="flat" cmpd="sng">
            <a:solidFill>
              <a:srgbClr val="0000FF"/>
            </a:solidFill>
            <a:prstDash val="solid"/>
            <a:round/>
            <a:headEnd type="none" w="sm" len="sm"/>
            <a:tailEnd type="none" w="sm" len="sm"/>
          </a:ln>
        </p:spPr>
      </p:cxnSp>
      <p:cxnSp>
        <p:nvCxnSpPr>
          <p:cNvPr id="394" name="Google Shape;394;g23d1825f59b_3_22"/>
          <p:cNvCxnSpPr/>
          <p:nvPr/>
        </p:nvCxnSpPr>
        <p:spPr>
          <a:xfrm rot="10800000">
            <a:off x="7045675" y="3140475"/>
            <a:ext cx="750900" cy="0"/>
          </a:xfrm>
          <a:prstGeom prst="straightConnector1">
            <a:avLst/>
          </a:prstGeom>
          <a:noFill/>
          <a:ln w="19050" cap="flat" cmpd="sng">
            <a:solidFill>
              <a:srgbClr val="FF0000"/>
            </a:solidFill>
            <a:prstDash val="solid"/>
            <a:round/>
            <a:headEnd type="none" w="sm" len="sm"/>
            <a:tailEnd type="none" w="sm" len="sm"/>
          </a:ln>
        </p:spPr>
      </p:cxnSp>
      <p:sp>
        <p:nvSpPr>
          <p:cNvPr id="395" name="Google Shape;395;g23d1825f59b_3_22"/>
          <p:cNvSpPr/>
          <p:nvPr/>
        </p:nvSpPr>
        <p:spPr>
          <a:xfrm>
            <a:off x="277875" y="705572"/>
            <a:ext cx="1446444" cy="928476"/>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Other players</a:t>
            </a:r>
            <a:endParaRPr sz="1400" b="0" i="0" u="none" strike="noStrike" cap="none">
              <a:solidFill>
                <a:srgbClr val="000000"/>
              </a:solidFill>
              <a:latin typeface="Arial"/>
              <a:ea typeface="Arial"/>
              <a:cs typeface="Arial"/>
              <a:sym typeface="Arial"/>
            </a:endParaRPr>
          </a:p>
        </p:txBody>
      </p:sp>
      <p:sp>
        <p:nvSpPr>
          <p:cNvPr id="396" name="Google Shape;396;g23d1825f59b_3_22"/>
          <p:cNvSpPr txBox="1"/>
          <p:nvPr/>
        </p:nvSpPr>
        <p:spPr>
          <a:xfrm>
            <a:off x="2667225" y="2200750"/>
            <a:ext cx="1487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€X' instead of €X</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97" name="Google Shape;397;g23d1825f59b_3_22"/>
          <p:cNvSpPr txBox="1"/>
          <p:nvPr/>
        </p:nvSpPr>
        <p:spPr>
          <a:xfrm>
            <a:off x="4406150" y="1357475"/>
            <a:ext cx="15069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€Y' instead of €Y</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98" name="Google Shape;398;g23d1825f59b_3_22"/>
          <p:cNvSpPr txBox="1"/>
          <p:nvPr/>
        </p:nvSpPr>
        <p:spPr>
          <a:xfrm>
            <a:off x="4216325" y="2940375"/>
            <a:ext cx="2684700" cy="615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€Z', but is Z' zero?</a:t>
            </a:r>
            <a:endParaRPr sz="1400" b="0" i="0" u="none" strike="noStrike" cap="none">
              <a:solidFill>
                <a:srgbClr val="000000"/>
              </a:solidFill>
              <a:latin typeface="Helvetica Neue Light"/>
              <a:ea typeface="Helvetica Neue Light"/>
              <a:cs typeface="Helvetica Neue Light"/>
              <a:sym typeface="Helvetica Neue Light"/>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If not, is it positive or negative?</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399" name="Google Shape;399;g23d1825f59b_3_22"/>
          <p:cNvSpPr txBox="1"/>
          <p:nvPr/>
        </p:nvSpPr>
        <p:spPr>
          <a:xfrm>
            <a:off x="409625" y="2940375"/>
            <a:ext cx="2684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Is (€X' + €Z') &lt; €X?</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400" name="Google Shape;400;g23d1825f59b_3_22"/>
          <p:cNvSpPr txBox="1"/>
          <p:nvPr/>
        </p:nvSpPr>
        <p:spPr>
          <a:xfrm>
            <a:off x="6558625" y="1601350"/>
            <a:ext cx="1865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Is (€Y' + €Z') &lt; €Y?</a:t>
            </a:r>
            <a:endParaRPr sz="1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3cf1963b1a_1_451"/>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Hybrid models</a:t>
            </a:r>
            <a:endParaRPr/>
          </a:p>
        </p:txBody>
      </p:sp>
      <p:sp>
        <p:nvSpPr>
          <p:cNvPr id="407" name="Google Shape;407;g23cf1963b1a_1_451"/>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457200" lvl="0" indent="-307467" algn="l" rtl="0">
              <a:lnSpc>
                <a:spcPct val="120000"/>
              </a:lnSpc>
              <a:spcBef>
                <a:spcPts val="369"/>
              </a:spcBef>
              <a:spcAft>
                <a:spcPts val="0"/>
              </a:spcAft>
              <a:buSzPts val="1242"/>
              <a:buChar char="•"/>
            </a:pPr>
            <a:r>
              <a:rPr lang="en-US"/>
              <a:t>There are also hybrid models, for example “paid peering”</a:t>
            </a:r>
            <a:endParaRPr/>
          </a:p>
          <a:p>
            <a:pPr marL="914400" lvl="1" indent="-307467" algn="l" rtl="0">
              <a:lnSpc>
                <a:spcPct val="120000"/>
              </a:lnSpc>
              <a:spcBef>
                <a:spcPts val="0"/>
              </a:spcBef>
              <a:spcAft>
                <a:spcPts val="0"/>
              </a:spcAft>
              <a:buSzPts val="1242"/>
              <a:buChar char="–"/>
            </a:pPr>
            <a:r>
              <a:rPr lang="en-US"/>
              <a:t>When a single dominant player (mostly current or former monopolies) charges others operators for sending and receiving traffic to the dominant players customers</a:t>
            </a:r>
            <a:endParaRPr/>
          </a:p>
          <a:p>
            <a:pPr marL="914400" lvl="1" indent="-307467" algn="l" rtl="0">
              <a:lnSpc>
                <a:spcPct val="120000"/>
              </a:lnSpc>
              <a:spcBef>
                <a:spcPts val="0"/>
              </a:spcBef>
              <a:spcAft>
                <a:spcPts val="0"/>
              </a:spcAft>
              <a:buSzPts val="1242"/>
              <a:buChar char="–"/>
            </a:pPr>
            <a:r>
              <a:rPr lang="en-US"/>
              <a:t>The cost is lower - and access is limited to the dominant players customers - not the rest of the Internet</a:t>
            </a:r>
            <a:endParaRPr/>
          </a:p>
        </p:txBody>
      </p:sp>
      <p:sp>
        <p:nvSpPr>
          <p:cNvPr id="408" name="Google Shape;408;g23cf1963b1a_1_451"/>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3cf1963b1a_1_457"/>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The value of traffic</a:t>
            </a:r>
            <a:endParaRPr/>
          </a:p>
        </p:txBody>
      </p:sp>
      <p:sp>
        <p:nvSpPr>
          <p:cNvPr id="415" name="Google Shape;415;g23cf1963b1a_1_457"/>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457200" lvl="0" indent="-307467" algn="l" rtl="0">
              <a:lnSpc>
                <a:spcPct val="120000"/>
              </a:lnSpc>
              <a:spcBef>
                <a:spcPts val="369"/>
              </a:spcBef>
              <a:spcAft>
                <a:spcPts val="0"/>
              </a:spcAft>
              <a:buSzPts val="1242"/>
              <a:buChar char="•"/>
            </a:pPr>
            <a:r>
              <a:rPr lang="en-US"/>
              <a:t>In peering discussions it mostly comes down to valuing traffic in each direction</a:t>
            </a:r>
            <a:endParaRPr/>
          </a:p>
          <a:p>
            <a:pPr marL="914400" lvl="1" indent="-307467" algn="l" rtl="0">
              <a:lnSpc>
                <a:spcPct val="120000"/>
              </a:lnSpc>
              <a:spcBef>
                <a:spcPts val="0"/>
              </a:spcBef>
              <a:spcAft>
                <a:spcPts val="0"/>
              </a:spcAft>
              <a:buSzPts val="1242"/>
              <a:buChar char="–"/>
            </a:pPr>
            <a:r>
              <a:rPr lang="en-US"/>
              <a:t>The first criteria often used is that in/out should be in balance - but this depends on the peer</a:t>
            </a:r>
            <a:endParaRPr/>
          </a:p>
          <a:p>
            <a:pPr marL="457200" lvl="0" indent="-307467" algn="l" rtl="0">
              <a:lnSpc>
                <a:spcPct val="120000"/>
              </a:lnSpc>
              <a:spcBef>
                <a:spcPts val="0"/>
              </a:spcBef>
              <a:spcAft>
                <a:spcPts val="0"/>
              </a:spcAft>
              <a:buSzPts val="1242"/>
              <a:buChar char="•"/>
            </a:pPr>
            <a:r>
              <a:rPr lang="en-US"/>
              <a:t>For peers with content (rather than large number of eyeballs) localization of traffic might have value in itself</a:t>
            </a:r>
            <a:endParaRPr/>
          </a:p>
          <a:p>
            <a:pPr marL="914400" lvl="1" indent="-307467" algn="l" rtl="0">
              <a:lnSpc>
                <a:spcPct val="120000"/>
              </a:lnSpc>
              <a:spcBef>
                <a:spcPts val="0"/>
              </a:spcBef>
              <a:spcAft>
                <a:spcPts val="0"/>
              </a:spcAft>
              <a:buSzPts val="1242"/>
              <a:buChar char="–"/>
            </a:pPr>
            <a:r>
              <a:rPr lang="en-US"/>
              <a:t>But content is also often considered potential customers</a:t>
            </a:r>
            <a:endParaRPr/>
          </a:p>
          <a:p>
            <a:pPr marL="457200" lvl="0" indent="-307467" algn="l" rtl="0">
              <a:lnSpc>
                <a:spcPct val="120000"/>
              </a:lnSpc>
              <a:spcBef>
                <a:spcPts val="0"/>
              </a:spcBef>
              <a:spcAft>
                <a:spcPts val="0"/>
              </a:spcAft>
              <a:buSzPts val="1242"/>
              <a:buChar char="•"/>
            </a:pPr>
            <a:r>
              <a:rPr lang="en-US" b="1" u="sng">
                <a:latin typeface="Helvetica Neue"/>
                <a:ea typeface="Helvetica Neue"/>
                <a:cs typeface="Helvetica Neue"/>
                <a:sym typeface="Helvetica Neue"/>
              </a:rPr>
              <a:t>IMPORTANT:</a:t>
            </a:r>
            <a:r>
              <a:rPr lang="en-US" b="1" i="1">
                <a:latin typeface="Helvetica Neue"/>
                <a:ea typeface="Helvetica Neue"/>
                <a:cs typeface="Helvetica Neue"/>
                <a:sym typeface="Helvetica Neue"/>
              </a:rPr>
              <a:t> The internet model of payment settlement is only based on value of traffic</a:t>
            </a:r>
            <a:endParaRPr b="1" i="1">
              <a:latin typeface="Helvetica Neue"/>
              <a:ea typeface="Helvetica Neue"/>
              <a:cs typeface="Helvetica Neue"/>
              <a:sym typeface="Helvetica Neue"/>
            </a:endParaRPr>
          </a:p>
        </p:txBody>
      </p:sp>
      <p:sp>
        <p:nvSpPr>
          <p:cNvPr id="416" name="Google Shape;416;g23cf1963b1a_1_457"/>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sp>
        <p:nvSpPr>
          <p:cNvPr id="422" name="Google Shape;422;g23cf1963b1a_1_463"/>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Traffic flow on the Internet</a:t>
            </a:r>
            <a:endParaRPr/>
          </a:p>
        </p:txBody>
      </p:sp>
      <p:sp>
        <p:nvSpPr>
          <p:cNvPr id="423" name="Google Shape;423;g23cf1963b1a_1_463"/>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34</a:t>
            </a:fld>
            <a:endParaRPr/>
          </a:p>
        </p:txBody>
      </p:sp>
      <p:cxnSp>
        <p:nvCxnSpPr>
          <p:cNvPr id="424" name="Google Shape;424;g23cf1963b1a_1_463"/>
          <p:cNvCxnSpPr/>
          <p:nvPr/>
        </p:nvCxnSpPr>
        <p:spPr>
          <a:xfrm>
            <a:off x="1446875" y="1689400"/>
            <a:ext cx="1329600" cy="1597200"/>
          </a:xfrm>
          <a:prstGeom prst="straightConnector1">
            <a:avLst/>
          </a:prstGeom>
          <a:noFill/>
          <a:ln w="19050" cap="flat" cmpd="sng">
            <a:solidFill>
              <a:schemeClr val="dk2"/>
            </a:solidFill>
            <a:prstDash val="solid"/>
            <a:round/>
            <a:headEnd type="none" w="sm" len="sm"/>
            <a:tailEnd type="none" w="sm" len="sm"/>
          </a:ln>
        </p:spPr>
      </p:cxnSp>
      <p:cxnSp>
        <p:nvCxnSpPr>
          <p:cNvPr id="425" name="Google Shape;425;g23cf1963b1a_1_463"/>
          <p:cNvCxnSpPr/>
          <p:nvPr/>
        </p:nvCxnSpPr>
        <p:spPr>
          <a:xfrm flipH="1">
            <a:off x="3253400" y="1957050"/>
            <a:ext cx="2325000" cy="1388400"/>
          </a:xfrm>
          <a:prstGeom prst="straightConnector1">
            <a:avLst/>
          </a:prstGeom>
          <a:noFill/>
          <a:ln w="28575" cap="flat" cmpd="sng">
            <a:solidFill>
              <a:srgbClr val="FF0000"/>
            </a:solidFill>
            <a:prstDash val="solid"/>
            <a:round/>
            <a:headEnd type="none" w="sm" len="sm"/>
            <a:tailEnd type="none" w="sm" len="sm"/>
          </a:ln>
        </p:spPr>
      </p:cxnSp>
      <p:cxnSp>
        <p:nvCxnSpPr>
          <p:cNvPr id="426" name="Google Shape;426;g23cf1963b1a_1_463"/>
          <p:cNvCxnSpPr/>
          <p:nvPr/>
        </p:nvCxnSpPr>
        <p:spPr>
          <a:xfrm rot="10800000">
            <a:off x="5896100" y="1915350"/>
            <a:ext cx="1873500" cy="1413300"/>
          </a:xfrm>
          <a:prstGeom prst="straightConnector1">
            <a:avLst/>
          </a:prstGeom>
          <a:noFill/>
          <a:ln w="19050" cap="flat" cmpd="sng">
            <a:solidFill>
              <a:schemeClr val="dk2"/>
            </a:solidFill>
            <a:prstDash val="solid"/>
            <a:round/>
            <a:headEnd type="none" w="sm" len="sm"/>
            <a:tailEnd type="none" w="sm" len="sm"/>
          </a:ln>
        </p:spPr>
      </p:cxnSp>
      <p:pic>
        <p:nvPicPr>
          <p:cNvPr id="427" name="Google Shape;427;g23cf1963b1a_1_463"/>
          <p:cNvPicPr preferRelativeResize="0"/>
          <p:nvPr/>
        </p:nvPicPr>
        <p:blipFill rotWithShape="1">
          <a:blip r:embed="rId3">
            <a:alphaModFix/>
          </a:blip>
          <a:srcRect l="17626" b="14258"/>
          <a:stretch/>
        </p:blipFill>
        <p:spPr>
          <a:xfrm>
            <a:off x="401450" y="894900"/>
            <a:ext cx="1789125" cy="1396675"/>
          </a:xfrm>
          <a:prstGeom prst="rect">
            <a:avLst/>
          </a:prstGeom>
          <a:noFill/>
          <a:ln>
            <a:noFill/>
          </a:ln>
        </p:spPr>
      </p:pic>
      <p:sp>
        <p:nvSpPr>
          <p:cNvPr id="428" name="Google Shape;428;g23cf1963b1a_1_463"/>
          <p:cNvSpPr/>
          <p:nvPr/>
        </p:nvSpPr>
        <p:spPr>
          <a:xfrm>
            <a:off x="2065800" y="2858238"/>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1</a:t>
            </a:r>
            <a:endParaRPr sz="1400" b="0" i="0" u="none" strike="noStrike" cap="none">
              <a:solidFill>
                <a:srgbClr val="000000"/>
              </a:solidFill>
              <a:latin typeface="Arial"/>
              <a:ea typeface="Arial"/>
              <a:cs typeface="Arial"/>
              <a:sym typeface="Arial"/>
            </a:endParaRPr>
          </a:p>
        </p:txBody>
      </p:sp>
      <p:sp>
        <p:nvSpPr>
          <p:cNvPr id="429" name="Google Shape;429;g23cf1963b1a_1_463"/>
          <p:cNvSpPr/>
          <p:nvPr/>
        </p:nvSpPr>
        <p:spPr>
          <a:xfrm>
            <a:off x="4691900" y="1167100"/>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2</a:t>
            </a:r>
            <a:endParaRPr sz="1400" b="0" i="0" u="none" strike="noStrike" cap="none">
              <a:solidFill>
                <a:srgbClr val="000000"/>
              </a:solidFill>
              <a:latin typeface="Arial"/>
              <a:ea typeface="Arial"/>
              <a:cs typeface="Arial"/>
              <a:sym typeface="Arial"/>
            </a:endParaRPr>
          </a:p>
        </p:txBody>
      </p:sp>
      <p:pic>
        <p:nvPicPr>
          <p:cNvPr id="430" name="Google Shape;430;g23cf1963b1a_1_463"/>
          <p:cNvPicPr preferRelativeResize="0"/>
          <p:nvPr/>
        </p:nvPicPr>
        <p:blipFill rotWithShape="1">
          <a:blip r:embed="rId4">
            <a:alphaModFix/>
          </a:blip>
          <a:srcRect/>
          <a:stretch/>
        </p:blipFill>
        <p:spPr>
          <a:xfrm>
            <a:off x="7055650" y="2873243"/>
            <a:ext cx="1789123" cy="1199446"/>
          </a:xfrm>
          <a:prstGeom prst="rect">
            <a:avLst/>
          </a:prstGeom>
          <a:noFill/>
          <a:ln w="9525" cap="flat" cmpd="sng">
            <a:solidFill>
              <a:schemeClr val="dk1"/>
            </a:solidFill>
            <a:prstDash val="solid"/>
            <a:round/>
            <a:headEnd type="none" w="sm" len="sm"/>
            <a:tailEnd type="none" w="sm" len="sm"/>
          </a:ln>
        </p:spPr>
      </p:pic>
      <p:cxnSp>
        <p:nvCxnSpPr>
          <p:cNvPr id="431" name="Google Shape;431;g23cf1963b1a_1_463"/>
          <p:cNvCxnSpPr/>
          <p:nvPr/>
        </p:nvCxnSpPr>
        <p:spPr>
          <a:xfrm>
            <a:off x="3613000" y="1764675"/>
            <a:ext cx="844800" cy="811200"/>
          </a:xfrm>
          <a:prstGeom prst="straightConnector1">
            <a:avLst/>
          </a:prstGeom>
          <a:noFill/>
          <a:ln w="9525" cap="flat" cmpd="sng">
            <a:solidFill>
              <a:schemeClr val="dk2"/>
            </a:solidFill>
            <a:prstDash val="solid"/>
            <a:round/>
            <a:headEnd type="none" w="sm" len="sm"/>
            <a:tailEnd type="triangle" w="med" len="med"/>
          </a:ln>
        </p:spPr>
      </p:cxnSp>
      <p:sp>
        <p:nvSpPr>
          <p:cNvPr id="432" name="Google Shape;432;g23cf1963b1a_1_463"/>
          <p:cNvSpPr txBox="1"/>
          <p:nvPr/>
        </p:nvSpPr>
        <p:spPr>
          <a:xfrm>
            <a:off x="2483938" y="1560600"/>
            <a:ext cx="2074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Based on value of traffic</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433" name="Google Shape;433;g23cf1963b1a_1_463"/>
          <p:cNvCxnSpPr>
            <a:stCxn id="434" idx="0"/>
          </p:cNvCxnSpPr>
          <p:nvPr/>
        </p:nvCxnSpPr>
        <p:spPr>
          <a:xfrm rot="10800000" flipH="1">
            <a:off x="1010975" y="2600950"/>
            <a:ext cx="1146900" cy="1360200"/>
          </a:xfrm>
          <a:prstGeom prst="straightConnector1">
            <a:avLst/>
          </a:prstGeom>
          <a:noFill/>
          <a:ln w="9525" cap="flat" cmpd="sng">
            <a:solidFill>
              <a:schemeClr val="dk2"/>
            </a:solidFill>
            <a:prstDash val="solid"/>
            <a:round/>
            <a:headEnd type="none" w="sm" len="sm"/>
            <a:tailEnd type="triangle" w="med" len="med"/>
          </a:ln>
        </p:spPr>
      </p:cxnSp>
      <p:sp>
        <p:nvSpPr>
          <p:cNvPr id="434" name="Google Shape;434;g23cf1963b1a_1_463"/>
          <p:cNvSpPr txBox="1"/>
          <p:nvPr/>
        </p:nvSpPr>
        <p:spPr>
          <a:xfrm>
            <a:off x="116375" y="3961150"/>
            <a:ext cx="1789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End user pays this!</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435" name="Google Shape;435;g23cf1963b1a_1_463"/>
          <p:cNvCxnSpPr>
            <a:stCxn id="436" idx="2"/>
          </p:cNvCxnSpPr>
          <p:nvPr/>
        </p:nvCxnSpPr>
        <p:spPr>
          <a:xfrm flipH="1">
            <a:off x="6799700" y="2036850"/>
            <a:ext cx="1206000" cy="552000"/>
          </a:xfrm>
          <a:prstGeom prst="straightConnector1">
            <a:avLst/>
          </a:prstGeom>
          <a:noFill/>
          <a:ln w="9525" cap="flat" cmpd="sng">
            <a:solidFill>
              <a:schemeClr val="dk2"/>
            </a:solidFill>
            <a:prstDash val="solid"/>
            <a:round/>
            <a:headEnd type="none" w="sm" len="sm"/>
            <a:tailEnd type="triangle" w="med" len="med"/>
          </a:ln>
        </p:spPr>
      </p:cxnSp>
      <p:sp>
        <p:nvSpPr>
          <p:cNvPr id="436" name="Google Shape;436;g23cf1963b1a_1_463"/>
          <p:cNvSpPr txBox="1"/>
          <p:nvPr/>
        </p:nvSpPr>
        <p:spPr>
          <a:xfrm>
            <a:off x="6968600" y="1636650"/>
            <a:ext cx="2074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Company pays for this!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437" name="Google Shape;437;g23cf1963b1a_1_463"/>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0" lvl="0" indent="0" algn="l" rtl="0">
              <a:lnSpc>
                <a:spcPct val="120000"/>
              </a:lnSpc>
              <a:spcBef>
                <a:spcPts val="369"/>
              </a:spcBef>
              <a:spcAft>
                <a:spcPts val="0"/>
              </a:spcAft>
              <a:buSzPts val="1242"/>
              <a:buNone/>
            </a:pPr>
            <a:r>
              <a:rPr lang="en-US"/>
              <a:t>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cxnSp>
        <p:nvCxnSpPr>
          <p:cNvPr id="443" name="Google Shape;443;g23cf1963b1a_1_483"/>
          <p:cNvCxnSpPr/>
          <p:nvPr/>
        </p:nvCxnSpPr>
        <p:spPr>
          <a:xfrm flipH="1">
            <a:off x="3286800" y="3596275"/>
            <a:ext cx="4190100" cy="25200"/>
          </a:xfrm>
          <a:prstGeom prst="straightConnector1">
            <a:avLst/>
          </a:prstGeom>
          <a:noFill/>
          <a:ln w="19050" cap="flat" cmpd="sng">
            <a:solidFill>
              <a:schemeClr val="dk2"/>
            </a:solidFill>
            <a:prstDash val="solid"/>
            <a:round/>
            <a:headEnd type="none" w="sm" len="sm"/>
            <a:tailEnd type="none" w="sm" len="sm"/>
          </a:ln>
        </p:spPr>
      </p:cxnSp>
      <p:sp>
        <p:nvSpPr>
          <p:cNvPr id="444" name="Google Shape;444;g23cf1963b1a_1_483"/>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Traffic flow on the Internet</a:t>
            </a:r>
            <a:endParaRPr/>
          </a:p>
        </p:txBody>
      </p:sp>
      <p:sp>
        <p:nvSpPr>
          <p:cNvPr id="445" name="Google Shape;445;g23cf1963b1a_1_483"/>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35</a:t>
            </a:fld>
            <a:endParaRPr/>
          </a:p>
        </p:txBody>
      </p:sp>
      <p:cxnSp>
        <p:nvCxnSpPr>
          <p:cNvPr id="446" name="Google Shape;446;g23cf1963b1a_1_483"/>
          <p:cNvCxnSpPr/>
          <p:nvPr/>
        </p:nvCxnSpPr>
        <p:spPr>
          <a:xfrm>
            <a:off x="1446875" y="1689400"/>
            <a:ext cx="1329600" cy="1597200"/>
          </a:xfrm>
          <a:prstGeom prst="straightConnector1">
            <a:avLst/>
          </a:prstGeom>
          <a:noFill/>
          <a:ln w="19050" cap="flat" cmpd="sng">
            <a:solidFill>
              <a:schemeClr val="dk2"/>
            </a:solidFill>
            <a:prstDash val="solid"/>
            <a:round/>
            <a:headEnd type="none" w="sm" len="sm"/>
            <a:tailEnd type="none" w="sm" len="sm"/>
          </a:ln>
        </p:spPr>
      </p:cxnSp>
      <p:cxnSp>
        <p:nvCxnSpPr>
          <p:cNvPr id="447" name="Google Shape;447;g23cf1963b1a_1_483"/>
          <p:cNvCxnSpPr/>
          <p:nvPr/>
        </p:nvCxnSpPr>
        <p:spPr>
          <a:xfrm flipH="1">
            <a:off x="3253400" y="1957050"/>
            <a:ext cx="2325000" cy="1388400"/>
          </a:xfrm>
          <a:prstGeom prst="straightConnector1">
            <a:avLst/>
          </a:prstGeom>
          <a:noFill/>
          <a:ln w="28575" cap="flat" cmpd="sng">
            <a:solidFill>
              <a:srgbClr val="FF0000"/>
            </a:solidFill>
            <a:prstDash val="solid"/>
            <a:round/>
            <a:headEnd type="none" w="sm" len="sm"/>
            <a:tailEnd type="none" w="sm" len="sm"/>
          </a:ln>
        </p:spPr>
      </p:cxnSp>
      <p:cxnSp>
        <p:nvCxnSpPr>
          <p:cNvPr id="448" name="Google Shape;448;g23cf1963b1a_1_483"/>
          <p:cNvCxnSpPr/>
          <p:nvPr/>
        </p:nvCxnSpPr>
        <p:spPr>
          <a:xfrm rot="10800000">
            <a:off x="5896100" y="1915350"/>
            <a:ext cx="1873500" cy="1413300"/>
          </a:xfrm>
          <a:prstGeom prst="straightConnector1">
            <a:avLst/>
          </a:prstGeom>
          <a:noFill/>
          <a:ln w="19050" cap="flat" cmpd="sng">
            <a:solidFill>
              <a:schemeClr val="dk2"/>
            </a:solidFill>
            <a:prstDash val="solid"/>
            <a:round/>
            <a:headEnd type="none" w="sm" len="sm"/>
            <a:tailEnd type="none" w="sm" len="sm"/>
          </a:ln>
        </p:spPr>
      </p:cxnSp>
      <p:pic>
        <p:nvPicPr>
          <p:cNvPr id="449" name="Google Shape;449;g23cf1963b1a_1_483"/>
          <p:cNvPicPr preferRelativeResize="0"/>
          <p:nvPr/>
        </p:nvPicPr>
        <p:blipFill rotWithShape="1">
          <a:blip r:embed="rId3">
            <a:alphaModFix/>
          </a:blip>
          <a:srcRect l="17626" b="14258"/>
          <a:stretch/>
        </p:blipFill>
        <p:spPr>
          <a:xfrm>
            <a:off x="401450" y="894900"/>
            <a:ext cx="1789125" cy="1396675"/>
          </a:xfrm>
          <a:prstGeom prst="rect">
            <a:avLst/>
          </a:prstGeom>
          <a:noFill/>
          <a:ln>
            <a:noFill/>
          </a:ln>
        </p:spPr>
      </p:pic>
      <p:sp>
        <p:nvSpPr>
          <p:cNvPr id="450" name="Google Shape;450;g23cf1963b1a_1_483"/>
          <p:cNvSpPr/>
          <p:nvPr/>
        </p:nvSpPr>
        <p:spPr>
          <a:xfrm>
            <a:off x="2065800" y="2858238"/>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1</a:t>
            </a:r>
            <a:endParaRPr sz="1400" b="0" i="0" u="none" strike="noStrike" cap="none">
              <a:solidFill>
                <a:srgbClr val="000000"/>
              </a:solidFill>
              <a:latin typeface="Arial"/>
              <a:ea typeface="Arial"/>
              <a:cs typeface="Arial"/>
              <a:sym typeface="Arial"/>
            </a:endParaRPr>
          </a:p>
        </p:txBody>
      </p:sp>
      <p:sp>
        <p:nvSpPr>
          <p:cNvPr id="451" name="Google Shape;451;g23cf1963b1a_1_483"/>
          <p:cNvSpPr/>
          <p:nvPr/>
        </p:nvSpPr>
        <p:spPr>
          <a:xfrm>
            <a:off x="4691900" y="1167100"/>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2</a:t>
            </a:r>
            <a:endParaRPr sz="1400" b="0" i="0" u="none" strike="noStrike" cap="none">
              <a:solidFill>
                <a:srgbClr val="000000"/>
              </a:solidFill>
              <a:latin typeface="Arial"/>
              <a:ea typeface="Arial"/>
              <a:cs typeface="Arial"/>
              <a:sym typeface="Arial"/>
            </a:endParaRPr>
          </a:p>
        </p:txBody>
      </p:sp>
      <p:pic>
        <p:nvPicPr>
          <p:cNvPr id="452" name="Google Shape;452;g23cf1963b1a_1_483"/>
          <p:cNvPicPr preferRelativeResize="0"/>
          <p:nvPr/>
        </p:nvPicPr>
        <p:blipFill rotWithShape="1">
          <a:blip r:embed="rId4">
            <a:alphaModFix/>
          </a:blip>
          <a:srcRect/>
          <a:stretch/>
        </p:blipFill>
        <p:spPr>
          <a:xfrm>
            <a:off x="7055650" y="2873243"/>
            <a:ext cx="1789123" cy="1199446"/>
          </a:xfrm>
          <a:prstGeom prst="rect">
            <a:avLst/>
          </a:prstGeom>
          <a:noFill/>
          <a:ln w="9525" cap="flat" cmpd="sng">
            <a:solidFill>
              <a:schemeClr val="dk1"/>
            </a:solidFill>
            <a:prstDash val="solid"/>
            <a:round/>
            <a:headEnd type="none" w="sm" len="sm"/>
            <a:tailEnd type="none" w="sm" len="sm"/>
          </a:ln>
        </p:spPr>
      </p:pic>
      <p:cxnSp>
        <p:nvCxnSpPr>
          <p:cNvPr id="453" name="Google Shape;453;g23cf1963b1a_1_483"/>
          <p:cNvCxnSpPr/>
          <p:nvPr/>
        </p:nvCxnSpPr>
        <p:spPr>
          <a:xfrm>
            <a:off x="3613000" y="1764675"/>
            <a:ext cx="844800" cy="811200"/>
          </a:xfrm>
          <a:prstGeom prst="straightConnector1">
            <a:avLst/>
          </a:prstGeom>
          <a:noFill/>
          <a:ln w="9525" cap="flat" cmpd="sng">
            <a:solidFill>
              <a:schemeClr val="dk2"/>
            </a:solidFill>
            <a:prstDash val="solid"/>
            <a:round/>
            <a:headEnd type="none" w="sm" len="sm"/>
            <a:tailEnd type="triangle" w="med" len="med"/>
          </a:ln>
        </p:spPr>
      </p:cxnSp>
      <p:sp>
        <p:nvSpPr>
          <p:cNvPr id="454" name="Google Shape;454;g23cf1963b1a_1_483"/>
          <p:cNvSpPr txBox="1"/>
          <p:nvPr/>
        </p:nvSpPr>
        <p:spPr>
          <a:xfrm>
            <a:off x="2483938" y="1560600"/>
            <a:ext cx="2074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Based on value of traffic</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455" name="Google Shape;455;g23cf1963b1a_1_483"/>
          <p:cNvCxnSpPr>
            <a:stCxn id="456" idx="0"/>
          </p:cNvCxnSpPr>
          <p:nvPr/>
        </p:nvCxnSpPr>
        <p:spPr>
          <a:xfrm rot="10800000" flipH="1">
            <a:off x="1010975" y="2600950"/>
            <a:ext cx="1146900" cy="1360200"/>
          </a:xfrm>
          <a:prstGeom prst="straightConnector1">
            <a:avLst/>
          </a:prstGeom>
          <a:noFill/>
          <a:ln w="9525" cap="flat" cmpd="sng">
            <a:solidFill>
              <a:schemeClr val="dk2"/>
            </a:solidFill>
            <a:prstDash val="solid"/>
            <a:round/>
            <a:headEnd type="none" w="sm" len="sm"/>
            <a:tailEnd type="triangle" w="med" len="med"/>
          </a:ln>
        </p:spPr>
      </p:cxnSp>
      <p:sp>
        <p:nvSpPr>
          <p:cNvPr id="456" name="Google Shape;456;g23cf1963b1a_1_483"/>
          <p:cNvSpPr txBox="1"/>
          <p:nvPr/>
        </p:nvSpPr>
        <p:spPr>
          <a:xfrm>
            <a:off x="116375" y="3961150"/>
            <a:ext cx="1789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End user pays this!</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457" name="Google Shape;457;g23cf1963b1a_1_483"/>
          <p:cNvCxnSpPr>
            <a:stCxn id="458" idx="2"/>
          </p:cNvCxnSpPr>
          <p:nvPr/>
        </p:nvCxnSpPr>
        <p:spPr>
          <a:xfrm flipH="1">
            <a:off x="6799700" y="2036850"/>
            <a:ext cx="1206000" cy="552000"/>
          </a:xfrm>
          <a:prstGeom prst="straightConnector1">
            <a:avLst/>
          </a:prstGeom>
          <a:noFill/>
          <a:ln w="9525" cap="flat" cmpd="sng">
            <a:solidFill>
              <a:schemeClr val="dk2"/>
            </a:solidFill>
            <a:prstDash val="solid"/>
            <a:round/>
            <a:headEnd type="none" w="sm" len="sm"/>
            <a:tailEnd type="triangle" w="med" len="med"/>
          </a:ln>
        </p:spPr>
      </p:cxnSp>
      <p:sp>
        <p:nvSpPr>
          <p:cNvPr id="458" name="Google Shape;458;g23cf1963b1a_1_483"/>
          <p:cNvSpPr txBox="1"/>
          <p:nvPr/>
        </p:nvSpPr>
        <p:spPr>
          <a:xfrm>
            <a:off x="6968600" y="1636650"/>
            <a:ext cx="2074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Company pays for this!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459" name="Google Shape;459;g23cf1963b1a_1_483"/>
          <p:cNvSpPr txBox="1"/>
          <p:nvPr/>
        </p:nvSpPr>
        <p:spPr>
          <a:xfrm>
            <a:off x="4344750" y="4361350"/>
            <a:ext cx="2074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Who pays for this?</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460" name="Google Shape;460;g23cf1963b1a_1_483"/>
          <p:cNvCxnSpPr>
            <a:stCxn id="459" idx="0"/>
          </p:cNvCxnSpPr>
          <p:nvPr/>
        </p:nvCxnSpPr>
        <p:spPr>
          <a:xfrm rot="10800000" flipH="1">
            <a:off x="5381850" y="3646450"/>
            <a:ext cx="4200" cy="714900"/>
          </a:xfrm>
          <a:prstGeom prst="straightConnector1">
            <a:avLst/>
          </a:prstGeom>
          <a:noFill/>
          <a:ln w="9525" cap="flat" cmpd="sng">
            <a:solidFill>
              <a:schemeClr val="dk2"/>
            </a:solidFill>
            <a:prstDash val="solid"/>
            <a:round/>
            <a:headEnd type="none" w="sm" len="sm"/>
            <a:tailEnd type="triangle" w="med" len="med"/>
          </a:ln>
        </p:spPr>
      </p:cxnSp>
      <p:sp>
        <p:nvSpPr>
          <p:cNvPr id="461" name="Google Shape;461;g23cf1963b1a_1_483"/>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0" lvl="0" indent="0" algn="l" rtl="0">
              <a:lnSpc>
                <a:spcPct val="120000"/>
              </a:lnSpc>
              <a:spcBef>
                <a:spcPts val="369"/>
              </a:spcBef>
              <a:spcAft>
                <a:spcPts val="0"/>
              </a:spcAft>
              <a:buSzPts val="1242"/>
              <a:buNone/>
            </a:pPr>
            <a:r>
              <a:rPr lang="en-US"/>
              <a:t>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6"/>
        <p:cNvGrpSpPr/>
        <p:nvPr/>
      </p:nvGrpSpPr>
      <p:grpSpPr>
        <a:xfrm>
          <a:off x="0" y="0"/>
          <a:ext cx="0" cy="0"/>
          <a:chOff x="0" y="0"/>
          <a:chExt cx="0" cy="0"/>
        </a:xfrm>
      </p:grpSpPr>
      <p:cxnSp>
        <p:nvCxnSpPr>
          <p:cNvPr id="467" name="Google Shape;467;g23cf1963b1a_1_506"/>
          <p:cNvCxnSpPr/>
          <p:nvPr/>
        </p:nvCxnSpPr>
        <p:spPr>
          <a:xfrm flipH="1">
            <a:off x="6347775" y="1614150"/>
            <a:ext cx="1455300" cy="828000"/>
          </a:xfrm>
          <a:prstGeom prst="straightConnector1">
            <a:avLst/>
          </a:prstGeom>
          <a:noFill/>
          <a:ln w="9525" cap="flat" cmpd="sng">
            <a:solidFill>
              <a:schemeClr val="dk2"/>
            </a:solidFill>
            <a:prstDash val="solid"/>
            <a:round/>
            <a:headEnd type="none" w="sm" len="sm"/>
            <a:tailEnd type="triangle" w="med" len="med"/>
          </a:ln>
        </p:spPr>
      </p:cxnSp>
      <p:cxnSp>
        <p:nvCxnSpPr>
          <p:cNvPr id="468" name="Google Shape;468;g23cf1963b1a_1_506"/>
          <p:cNvCxnSpPr/>
          <p:nvPr/>
        </p:nvCxnSpPr>
        <p:spPr>
          <a:xfrm rot="10800000">
            <a:off x="7025350" y="3311850"/>
            <a:ext cx="1488600" cy="702600"/>
          </a:xfrm>
          <a:prstGeom prst="straightConnector1">
            <a:avLst/>
          </a:prstGeom>
          <a:noFill/>
          <a:ln w="19050" cap="flat" cmpd="sng">
            <a:solidFill>
              <a:schemeClr val="dk2"/>
            </a:solidFill>
            <a:prstDash val="solid"/>
            <a:round/>
            <a:headEnd type="none" w="sm" len="sm"/>
            <a:tailEnd type="none" w="sm" len="sm"/>
          </a:ln>
        </p:spPr>
      </p:cxnSp>
      <p:cxnSp>
        <p:nvCxnSpPr>
          <p:cNvPr id="469" name="Google Shape;469;g23cf1963b1a_1_506"/>
          <p:cNvCxnSpPr/>
          <p:nvPr/>
        </p:nvCxnSpPr>
        <p:spPr>
          <a:xfrm flipH="1">
            <a:off x="3286750" y="3303550"/>
            <a:ext cx="3102900" cy="318000"/>
          </a:xfrm>
          <a:prstGeom prst="straightConnector1">
            <a:avLst/>
          </a:prstGeom>
          <a:noFill/>
          <a:ln w="28575" cap="flat" cmpd="sng">
            <a:solidFill>
              <a:srgbClr val="FF0000"/>
            </a:solidFill>
            <a:prstDash val="solid"/>
            <a:round/>
            <a:headEnd type="none" w="sm" len="sm"/>
            <a:tailEnd type="none" w="sm" len="sm"/>
          </a:ln>
        </p:spPr>
      </p:cxnSp>
      <p:sp>
        <p:nvSpPr>
          <p:cNvPr id="470" name="Google Shape;470;g23cf1963b1a_1_506"/>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Traffic flow on the Internet, in reality</a:t>
            </a:r>
            <a:endParaRPr/>
          </a:p>
        </p:txBody>
      </p:sp>
      <p:sp>
        <p:nvSpPr>
          <p:cNvPr id="471" name="Google Shape;471;g23cf1963b1a_1_506"/>
          <p:cNvSpPr txBox="1">
            <a:spLocks noGrp="1"/>
          </p:cNvSpPr>
          <p:nvPr>
            <p:ph type="sldNum" idx="12"/>
          </p:nvPr>
        </p:nvSpPr>
        <p:spPr>
          <a:xfrm>
            <a:off x="8777872" y="4902400"/>
            <a:ext cx="366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0000"/>
              </a:buClr>
              <a:buSzPts val="843"/>
              <a:buFont typeface="Arial"/>
              <a:buNone/>
            </a:pPr>
            <a:fld id="{00000000-1234-1234-1234-123412341234}" type="slidenum">
              <a:rPr lang="en-US"/>
              <a:t>36</a:t>
            </a:fld>
            <a:endParaRPr/>
          </a:p>
        </p:txBody>
      </p:sp>
      <p:cxnSp>
        <p:nvCxnSpPr>
          <p:cNvPr id="472" name="Google Shape;472;g23cf1963b1a_1_506"/>
          <p:cNvCxnSpPr/>
          <p:nvPr/>
        </p:nvCxnSpPr>
        <p:spPr>
          <a:xfrm>
            <a:off x="1446875" y="1689400"/>
            <a:ext cx="1329600" cy="1597200"/>
          </a:xfrm>
          <a:prstGeom prst="straightConnector1">
            <a:avLst/>
          </a:prstGeom>
          <a:noFill/>
          <a:ln w="19050" cap="flat" cmpd="sng">
            <a:solidFill>
              <a:schemeClr val="dk2"/>
            </a:solidFill>
            <a:prstDash val="solid"/>
            <a:round/>
            <a:headEnd type="none" w="sm" len="sm"/>
            <a:tailEnd type="none" w="sm" len="sm"/>
          </a:ln>
        </p:spPr>
      </p:cxnSp>
      <p:cxnSp>
        <p:nvCxnSpPr>
          <p:cNvPr id="473" name="Google Shape;473;g23cf1963b1a_1_506"/>
          <p:cNvCxnSpPr/>
          <p:nvPr/>
        </p:nvCxnSpPr>
        <p:spPr>
          <a:xfrm flipH="1">
            <a:off x="3253400" y="1957050"/>
            <a:ext cx="2325000" cy="1388400"/>
          </a:xfrm>
          <a:prstGeom prst="straightConnector1">
            <a:avLst/>
          </a:prstGeom>
          <a:noFill/>
          <a:ln w="28575" cap="flat" cmpd="sng">
            <a:solidFill>
              <a:srgbClr val="FF0000"/>
            </a:solidFill>
            <a:prstDash val="solid"/>
            <a:round/>
            <a:headEnd type="none" w="sm" len="sm"/>
            <a:tailEnd type="none" w="sm" len="sm"/>
          </a:ln>
        </p:spPr>
      </p:cxnSp>
      <p:cxnSp>
        <p:nvCxnSpPr>
          <p:cNvPr id="474" name="Google Shape;474;g23cf1963b1a_1_506"/>
          <p:cNvCxnSpPr/>
          <p:nvPr/>
        </p:nvCxnSpPr>
        <p:spPr>
          <a:xfrm rot="10800000">
            <a:off x="5896050" y="1915250"/>
            <a:ext cx="719400" cy="953400"/>
          </a:xfrm>
          <a:prstGeom prst="straightConnector1">
            <a:avLst/>
          </a:prstGeom>
          <a:noFill/>
          <a:ln w="28575" cap="flat" cmpd="sng">
            <a:solidFill>
              <a:srgbClr val="FF0000"/>
            </a:solidFill>
            <a:prstDash val="solid"/>
            <a:round/>
            <a:headEnd type="none" w="sm" len="sm"/>
            <a:tailEnd type="none" w="sm" len="sm"/>
          </a:ln>
        </p:spPr>
      </p:cxnSp>
      <p:pic>
        <p:nvPicPr>
          <p:cNvPr id="475" name="Google Shape;475;g23cf1963b1a_1_506"/>
          <p:cNvPicPr preferRelativeResize="0"/>
          <p:nvPr/>
        </p:nvPicPr>
        <p:blipFill rotWithShape="1">
          <a:blip r:embed="rId3">
            <a:alphaModFix/>
          </a:blip>
          <a:srcRect l="17626" b="14258"/>
          <a:stretch/>
        </p:blipFill>
        <p:spPr>
          <a:xfrm>
            <a:off x="401450" y="894900"/>
            <a:ext cx="1789125" cy="1396675"/>
          </a:xfrm>
          <a:prstGeom prst="rect">
            <a:avLst/>
          </a:prstGeom>
          <a:noFill/>
          <a:ln>
            <a:noFill/>
          </a:ln>
        </p:spPr>
      </p:pic>
      <p:sp>
        <p:nvSpPr>
          <p:cNvPr id="476" name="Google Shape;476;g23cf1963b1a_1_506"/>
          <p:cNvSpPr/>
          <p:nvPr/>
        </p:nvSpPr>
        <p:spPr>
          <a:xfrm>
            <a:off x="2065800" y="2858238"/>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1</a:t>
            </a:r>
            <a:endParaRPr sz="1400" b="0" i="0" u="none" strike="noStrike" cap="none">
              <a:solidFill>
                <a:srgbClr val="000000"/>
              </a:solidFill>
              <a:latin typeface="Arial"/>
              <a:ea typeface="Arial"/>
              <a:cs typeface="Arial"/>
              <a:sym typeface="Arial"/>
            </a:endParaRPr>
          </a:p>
        </p:txBody>
      </p:sp>
      <p:sp>
        <p:nvSpPr>
          <p:cNvPr id="477" name="Google Shape;477;g23cf1963b1a_1_506"/>
          <p:cNvSpPr/>
          <p:nvPr/>
        </p:nvSpPr>
        <p:spPr>
          <a:xfrm>
            <a:off x="4691900" y="1167100"/>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Operator 2</a:t>
            </a:r>
            <a:endParaRPr sz="1400" b="0" i="0" u="none" strike="noStrike" cap="none">
              <a:solidFill>
                <a:srgbClr val="000000"/>
              </a:solidFill>
              <a:latin typeface="Arial"/>
              <a:ea typeface="Arial"/>
              <a:cs typeface="Arial"/>
              <a:sym typeface="Arial"/>
            </a:endParaRPr>
          </a:p>
        </p:txBody>
      </p:sp>
      <p:pic>
        <p:nvPicPr>
          <p:cNvPr id="478" name="Google Shape;478;g23cf1963b1a_1_506"/>
          <p:cNvPicPr preferRelativeResize="0"/>
          <p:nvPr/>
        </p:nvPicPr>
        <p:blipFill rotWithShape="1">
          <a:blip r:embed="rId4">
            <a:alphaModFix/>
          </a:blip>
          <a:srcRect/>
          <a:stretch/>
        </p:blipFill>
        <p:spPr>
          <a:xfrm>
            <a:off x="8197999" y="3794980"/>
            <a:ext cx="844800" cy="566363"/>
          </a:xfrm>
          <a:prstGeom prst="rect">
            <a:avLst/>
          </a:prstGeom>
          <a:noFill/>
          <a:ln w="9525" cap="flat" cmpd="sng">
            <a:solidFill>
              <a:schemeClr val="dk1"/>
            </a:solidFill>
            <a:prstDash val="solid"/>
            <a:round/>
            <a:headEnd type="none" w="sm" len="sm"/>
            <a:tailEnd type="none" w="sm" len="sm"/>
          </a:ln>
        </p:spPr>
      </p:pic>
      <p:cxnSp>
        <p:nvCxnSpPr>
          <p:cNvPr id="479" name="Google Shape;479;g23cf1963b1a_1_506"/>
          <p:cNvCxnSpPr/>
          <p:nvPr/>
        </p:nvCxnSpPr>
        <p:spPr>
          <a:xfrm>
            <a:off x="3613000" y="1764675"/>
            <a:ext cx="844800" cy="811200"/>
          </a:xfrm>
          <a:prstGeom prst="straightConnector1">
            <a:avLst/>
          </a:prstGeom>
          <a:noFill/>
          <a:ln w="9525" cap="flat" cmpd="sng">
            <a:solidFill>
              <a:schemeClr val="dk2"/>
            </a:solidFill>
            <a:prstDash val="solid"/>
            <a:round/>
            <a:headEnd type="none" w="sm" len="sm"/>
            <a:tailEnd type="triangle" w="med" len="med"/>
          </a:ln>
        </p:spPr>
      </p:cxnSp>
      <p:sp>
        <p:nvSpPr>
          <p:cNvPr id="480" name="Google Shape;480;g23cf1963b1a_1_506"/>
          <p:cNvSpPr txBox="1"/>
          <p:nvPr/>
        </p:nvSpPr>
        <p:spPr>
          <a:xfrm>
            <a:off x="2483938" y="1560600"/>
            <a:ext cx="2074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Based on value of traffic</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481" name="Google Shape;481;g23cf1963b1a_1_506"/>
          <p:cNvCxnSpPr>
            <a:stCxn id="482" idx="0"/>
          </p:cNvCxnSpPr>
          <p:nvPr/>
        </p:nvCxnSpPr>
        <p:spPr>
          <a:xfrm rot="10800000" flipH="1">
            <a:off x="1010975" y="2600950"/>
            <a:ext cx="1146900" cy="1360200"/>
          </a:xfrm>
          <a:prstGeom prst="straightConnector1">
            <a:avLst/>
          </a:prstGeom>
          <a:noFill/>
          <a:ln w="9525" cap="flat" cmpd="sng">
            <a:solidFill>
              <a:schemeClr val="dk2"/>
            </a:solidFill>
            <a:prstDash val="solid"/>
            <a:round/>
            <a:headEnd type="none" w="sm" len="sm"/>
            <a:tailEnd type="triangle" w="med" len="med"/>
          </a:ln>
        </p:spPr>
      </p:cxnSp>
      <p:sp>
        <p:nvSpPr>
          <p:cNvPr id="482" name="Google Shape;482;g23cf1963b1a_1_506"/>
          <p:cNvSpPr txBox="1"/>
          <p:nvPr/>
        </p:nvSpPr>
        <p:spPr>
          <a:xfrm>
            <a:off x="116375" y="3961150"/>
            <a:ext cx="1789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End user pays this!</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483" name="Google Shape;483;g23cf1963b1a_1_506"/>
          <p:cNvCxnSpPr/>
          <p:nvPr/>
        </p:nvCxnSpPr>
        <p:spPr>
          <a:xfrm rot="10800000" flipH="1">
            <a:off x="7301250" y="3713500"/>
            <a:ext cx="435000" cy="518400"/>
          </a:xfrm>
          <a:prstGeom prst="straightConnector1">
            <a:avLst/>
          </a:prstGeom>
          <a:noFill/>
          <a:ln w="9525" cap="flat" cmpd="sng">
            <a:solidFill>
              <a:schemeClr val="dk2"/>
            </a:solidFill>
            <a:prstDash val="solid"/>
            <a:round/>
            <a:headEnd type="none" w="sm" len="sm"/>
            <a:tailEnd type="triangle" w="med" len="med"/>
          </a:ln>
        </p:spPr>
      </p:cxnSp>
      <p:sp>
        <p:nvSpPr>
          <p:cNvPr id="484" name="Google Shape;484;g23cf1963b1a_1_506"/>
          <p:cNvSpPr txBox="1"/>
          <p:nvPr/>
        </p:nvSpPr>
        <p:spPr>
          <a:xfrm>
            <a:off x="5742375" y="4120750"/>
            <a:ext cx="2074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Helvetica Neue Light"/>
                <a:ea typeface="Helvetica Neue Light"/>
                <a:cs typeface="Helvetica Neue Light"/>
                <a:sym typeface="Helvetica Neue Light"/>
              </a:rPr>
              <a:t>Company pays for this!</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485" name="Google Shape;485;g23cf1963b1a_1_506"/>
          <p:cNvSpPr txBox="1"/>
          <p:nvPr/>
        </p:nvSpPr>
        <p:spPr>
          <a:xfrm>
            <a:off x="3286750" y="4252625"/>
            <a:ext cx="2074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Helvetica Neue Light"/>
                <a:ea typeface="Helvetica Neue Light"/>
                <a:cs typeface="Helvetica Neue Light"/>
                <a:sym typeface="Helvetica Neue Light"/>
              </a:rPr>
              <a:t>Based on value of traffic</a:t>
            </a:r>
            <a:endParaRPr sz="1400" b="0" i="0" u="none" strike="noStrike" cap="none">
              <a:solidFill>
                <a:srgbClr val="000000"/>
              </a:solidFill>
              <a:latin typeface="Helvetica Neue Light"/>
              <a:ea typeface="Helvetica Neue Light"/>
              <a:cs typeface="Helvetica Neue Light"/>
              <a:sym typeface="Helvetica Neue Light"/>
            </a:endParaRPr>
          </a:p>
        </p:txBody>
      </p:sp>
      <p:cxnSp>
        <p:nvCxnSpPr>
          <p:cNvPr id="486" name="Google Shape;486;g23cf1963b1a_1_506"/>
          <p:cNvCxnSpPr>
            <a:stCxn id="485" idx="0"/>
          </p:cNvCxnSpPr>
          <p:nvPr/>
        </p:nvCxnSpPr>
        <p:spPr>
          <a:xfrm rot="10800000" flipH="1">
            <a:off x="4323850" y="3529325"/>
            <a:ext cx="409800" cy="723300"/>
          </a:xfrm>
          <a:prstGeom prst="straightConnector1">
            <a:avLst/>
          </a:prstGeom>
          <a:noFill/>
          <a:ln w="9525" cap="flat" cmpd="sng">
            <a:solidFill>
              <a:schemeClr val="dk2"/>
            </a:solidFill>
            <a:prstDash val="solid"/>
            <a:round/>
            <a:headEnd type="none" w="sm" len="sm"/>
            <a:tailEnd type="triangle" w="med" len="med"/>
          </a:ln>
        </p:spPr>
      </p:cxnSp>
      <p:sp>
        <p:nvSpPr>
          <p:cNvPr id="487" name="Google Shape;487;g23cf1963b1a_1_506"/>
          <p:cNvSpPr/>
          <p:nvPr/>
        </p:nvSpPr>
        <p:spPr>
          <a:xfrm>
            <a:off x="5781000" y="2571750"/>
            <a:ext cx="1915272" cy="1229472"/>
          </a:xfrm>
          <a:prstGeom prst="cloud">
            <a:avLst/>
          </a:prstGeom>
          <a:solidFill>
            <a:schemeClr val="accent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RIPE</a:t>
            </a:r>
            <a:endParaRPr sz="1400" b="0" i="0" u="none" strike="noStrike" cap="none">
              <a:solidFill>
                <a:srgbClr val="000000"/>
              </a:solidFill>
              <a:latin typeface="Arial"/>
              <a:ea typeface="Arial"/>
              <a:cs typeface="Arial"/>
              <a:sym typeface="Arial"/>
            </a:endParaRPr>
          </a:p>
        </p:txBody>
      </p:sp>
      <p:sp>
        <p:nvSpPr>
          <p:cNvPr id="488" name="Google Shape;488;g23cf1963b1a_1_506"/>
          <p:cNvSpPr txBox="1"/>
          <p:nvPr/>
        </p:nvSpPr>
        <p:spPr>
          <a:xfrm>
            <a:off x="6841275" y="1427650"/>
            <a:ext cx="2074200" cy="4002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chemeClr val="dk2"/>
                </a:solidFill>
                <a:latin typeface="Helvetica Neue Light"/>
                <a:ea typeface="Helvetica Neue Light"/>
                <a:cs typeface="Helvetica Neue Light"/>
                <a:sym typeface="Helvetica Neue Light"/>
              </a:rPr>
              <a:t>Based on value of traffic</a:t>
            </a:r>
            <a:endParaRPr sz="1400" b="0" i="0" u="none" strike="noStrike" cap="none">
              <a:solidFill>
                <a:srgbClr val="000000"/>
              </a:solidFill>
              <a:latin typeface="Helvetica Neue Light"/>
              <a:ea typeface="Helvetica Neue Light"/>
              <a:cs typeface="Helvetica Neue Light"/>
              <a:sym typeface="Helvetica Neue Light"/>
            </a:endParaRPr>
          </a:p>
        </p:txBody>
      </p:sp>
      <p:sp>
        <p:nvSpPr>
          <p:cNvPr id="489" name="Google Shape;489;g23cf1963b1a_1_506"/>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0" lvl="0" indent="0" algn="l" rtl="0">
              <a:lnSpc>
                <a:spcPct val="120000"/>
              </a:lnSpc>
              <a:spcBef>
                <a:spcPts val="369"/>
              </a:spcBef>
              <a:spcAft>
                <a:spcPts val="0"/>
              </a:spcAft>
              <a:buSzPts val="1242"/>
              <a:buNone/>
            </a:pPr>
            <a:r>
              <a:rPr lang="en-US"/>
              <a:t>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4"/>
          <p:cNvSpPr txBox="1">
            <a:spLocks noGrp="1"/>
          </p:cNvSpPr>
          <p:nvPr>
            <p:ph type="title"/>
          </p:nvPr>
        </p:nvSpPr>
        <p:spPr>
          <a:xfrm>
            <a:off x="500064" y="133945"/>
            <a:ext cx="8268891" cy="529084"/>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What is this ‘exploratory’ consultation about?</a:t>
            </a:r>
            <a:endParaRPr/>
          </a:p>
        </p:txBody>
      </p:sp>
      <p:sp>
        <p:nvSpPr>
          <p:cNvPr id="94" name="Google Shape;94;p24"/>
          <p:cNvSpPr txBox="1">
            <a:spLocks noGrp="1"/>
          </p:cNvSpPr>
          <p:nvPr>
            <p:ph type="body" idx="1"/>
          </p:nvPr>
        </p:nvSpPr>
        <p:spPr>
          <a:xfrm>
            <a:off x="500064" y="850553"/>
            <a:ext cx="8268891" cy="3777258"/>
          </a:xfrm>
          <a:prstGeom prst="rect">
            <a:avLst/>
          </a:prstGeom>
          <a:noFill/>
          <a:ln>
            <a:noFill/>
          </a:ln>
        </p:spPr>
        <p:txBody>
          <a:bodyPr spcFirstLastPara="1" wrap="square" lIns="50800" tIns="50800" rIns="50800" bIns="50800" anchor="t" anchorCtr="0">
            <a:noAutofit/>
          </a:bodyPr>
          <a:lstStyle/>
          <a:p>
            <a:pPr marL="457200" lvl="0" indent="-228600" algn="l" rtl="0">
              <a:lnSpc>
                <a:spcPct val="120000"/>
              </a:lnSpc>
              <a:spcBef>
                <a:spcPts val="369"/>
              </a:spcBef>
              <a:spcAft>
                <a:spcPts val="0"/>
              </a:spcAft>
              <a:buSzPts val="1242"/>
              <a:buNone/>
            </a:pPr>
            <a:endParaRPr/>
          </a:p>
          <a:p>
            <a:pPr marL="149733" lvl="0" indent="0" algn="l" rtl="0">
              <a:lnSpc>
                <a:spcPct val="120000"/>
              </a:lnSpc>
              <a:spcBef>
                <a:spcPts val="369"/>
              </a:spcBef>
              <a:spcAft>
                <a:spcPts val="0"/>
              </a:spcAft>
              <a:buSzPts val="1242"/>
              <a:buNone/>
            </a:pPr>
            <a:r>
              <a:rPr lang="en-US"/>
              <a:t>‘The aim is to gather views on the changing technological and market landscape and how it may affect the sector for electronic communications. It also touches upon the types of infrastructure and amount of investments that Europe needs to lead the digital transformation in the coming years.’</a:t>
            </a:r>
            <a:endParaRPr/>
          </a:p>
        </p:txBody>
      </p:sp>
      <p:sp>
        <p:nvSpPr>
          <p:cNvPr id="95" name="Google Shape;95;p24"/>
          <p:cNvSpPr txBox="1">
            <a:spLocks noGrp="1"/>
          </p:cNvSpPr>
          <p:nvPr>
            <p:ph type="sldNum" idx="12"/>
          </p:nvPr>
        </p:nvSpPr>
        <p:spPr>
          <a:xfrm>
            <a:off x="8777883" y="4902398"/>
            <a:ext cx="239986" cy="17412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800"/>
              <a:buNone/>
            </a:pPr>
            <a:fld id="{00000000-1234-1234-1234-123412341234}" type="slidenum">
              <a:rPr lang="en-U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5"/>
          <p:cNvSpPr txBox="1">
            <a:spLocks noGrp="1"/>
          </p:cNvSpPr>
          <p:nvPr>
            <p:ph type="title"/>
          </p:nvPr>
        </p:nvSpPr>
        <p:spPr>
          <a:xfrm>
            <a:off x="500064" y="133945"/>
            <a:ext cx="8268891" cy="529084"/>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Why is it relevant to the RIPE community?</a:t>
            </a:r>
            <a:endParaRPr/>
          </a:p>
        </p:txBody>
      </p:sp>
      <p:sp>
        <p:nvSpPr>
          <p:cNvPr id="101" name="Google Shape;101;p25"/>
          <p:cNvSpPr txBox="1">
            <a:spLocks noGrp="1"/>
          </p:cNvSpPr>
          <p:nvPr>
            <p:ph type="body" idx="1"/>
          </p:nvPr>
        </p:nvSpPr>
        <p:spPr>
          <a:xfrm>
            <a:off x="500064" y="850553"/>
            <a:ext cx="8268891" cy="3777258"/>
          </a:xfrm>
          <a:prstGeom prst="rect">
            <a:avLst/>
          </a:prstGeom>
          <a:noFill/>
          <a:ln>
            <a:noFill/>
          </a:ln>
        </p:spPr>
        <p:txBody>
          <a:bodyPr spcFirstLastPara="1" wrap="square" lIns="50800" tIns="50800" rIns="50800" bIns="50800" anchor="t" anchorCtr="0">
            <a:noAutofit/>
          </a:bodyPr>
          <a:lstStyle/>
          <a:p>
            <a:pPr marL="457200" lvl="0" indent="-307467" algn="l" rtl="0">
              <a:lnSpc>
                <a:spcPct val="120000"/>
              </a:lnSpc>
              <a:spcBef>
                <a:spcPts val="369"/>
              </a:spcBef>
              <a:spcAft>
                <a:spcPts val="0"/>
              </a:spcAft>
              <a:buSzPts val="1242"/>
              <a:buChar char="•"/>
            </a:pPr>
            <a:r>
              <a:rPr lang="en-US" sz="1800">
                <a:latin typeface="Helvetica Neue Light"/>
                <a:ea typeface="Helvetica Neue Light"/>
                <a:cs typeface="Helvetica Neue Light"/>
                <a:sym typeface="Helvetica Neue Light"/>
              </a:rPr>
              <a:t>Following the European Declaration, a call from ETNO members Telefonica, Deutsche Telekom, Vodafone and Orange (February 2022):</a:t>
            </a:r>
            <a:endParaRPr/>
          </a:p>
          <a:p>
            <a:pPr marL="914400" lvl="1" indent="-307467" algn="l" rtl="0">
              <a:lnSpc>
                <a:spcPct val="120000"/>
              </a:lnSpc>
              <a:spcBef>
                <a:spcPts val="369"/>
              </a:spcBef>
              <a:spcAft>
                <a:spcPts val="0"/>
              </a:spcAft>
              <a:buSzPts val="1242"/>
              <a:buChar char="–"/>
            </a:pPr>
            <a:r>
              <a:rPr lang="en-US" sz="1400">
                <a:latin typeface="Helvetica Neue Light"/>
                <a:ea typeface="Helvetica Neue Light"/>
                <a:cs typeface="Helvetica Neue Light"/>
                <a:sym typeface="Helvetica Neue Light"/>
              </a:rPr>
              <a:t>‘</a:t>
            </a:r>
            <a:r>
              <a:rPr lang="en-US" sz="1200"/>
              <a:t>Digital platforms are profiting from hyper scaling business models at little cost while network operators shoulder the required investments in connectivity. At the same time our retail markets are in perpetual decline in terms of profitability.’</a:t>
            </a:r>
            <a:endParaRPr/>
          </a:p>
          <a:p>
            <a:pPr marL="914400" lvl="1" indent="-307467" algn="l" rtl="0">
              <a:lnSpc>
                <a:spcPct val="120000"/>
              </a:lnSpc>
              <a:spcBef>
                <a:spcPts val="369"/>
              </a:spcBef>
              <a:spcAft>
                <a:spcPts val="0"/>
              </a:spcAft>
              <a:buSzPts val="1242"/>
              <a:buChar char="–"/>
            </a:pPr>
            <a:r>
              <a:rPr lang="en-US" sz="1200">
                <a:latin typeface="Helvetica Neue Light"/>
                <a:ea typeface="Helvetica Neue Light"/>
                <a:cs typeface="Helvetica Neue Light"/>
                <a:sym typeface="Helvetica Neue Light"/>
              </a:rPr>
              <a:t>‘</a:t>
            </a:r>
            <a:r>
              <a:rPr lang="en-US" sz="1200"/>
              <a:t>We very much welcome the European Commission’s recent commitment to develop adequate frameworks so that “all market players benefiting from the digital transformation (…) make a fair and proportionate contribution to the costs of public goods, services and infrastructures”. We now urgently call upon legislators to introduce rules at EU level to make this principle a reality.’</a:t>
            </a:r>
            <a:endParaRPr/>
          </a:p>
          <a:p>
            <a:pPr marL="914400" lvl="1" indent="-228600" algn="l" rtl="0">
              <a:lnSpc>
                <a:spcPct val="120000"/>
              </a:lnSpc>
              <a:spcBef>
                <a:spcPts val="369"/>
              </a:spcBef>
              <a:spcAft>
                <a:spcPts val="0"/>
              </a:spcAft>
              <a:buSzPts val="1242"/>
              <a:buNone/>
            </a:pPr>
            <a:endParaRPr sz="1200">
              <a:latin typeface="Helvetica Neue Light"/>
              <a:ea typeface="Helvetica Neue Light"/>
              <a:cs typeface="Helvetica Neue Light"/>
              <a:sym typeface="Helvetica Neue Light"/>
            </a:endParaRPr>
          </a:p>
          <a:p>
            <a:pPr marL="457200" lvl="0" indent="-307467" algn="l" rtl="0">
              <a:lnSpc>
                <a:spcPct val="120000"/>
              </a:lnSpc>
              <a:spcBef>
                <a:spcPts val="369"/>
              </a:spcBef>
              <a:spcAft>
                <a:spcPts val="0"/>
              </a:spcAft>
              <a:buSzPts val="1242"/>
              <a:buChar char="•"/>
            </a:pPr>
            <a:r>
              <a:rPr lang="en-US" sz="1800">
                <a:latin typeface="Helvetica Neue Light"/>
                <a:ea typeface="Helvetica Neue Light"/>
                <a:cs typeface="Helvetica Neue Light"/>
                <a:sym typeface="Helvetica Neue Light"/>
              </a:rPr>
              <a:t>Supported by ETNO report ‘Europe’s internet ecosystem: socio-economic benefits of a fairer balance between tech giants and telecom operators’ (May 2022)</a:t>
            </a:r>
            <a:endParaRPr/>
          </a:p>
          <a:p>
            <a:pPr marL="457200" lvl="0" indent="-228600" algn="l" rtl="0">
              <a:lnSpc>
                <a:spcPct val="120000"/>
              </a:lnSpc>
              <a:spcBef>
                <a:spcPts val="369"/>
              </a:spcBef>
              <a:spcAft>
                <a:spcPts val="0"/>
              </a:spcAft>
              <a:buSzPts val="1242"/>
              <a:buNone/>
            </a:pPr>
            <a:endParaRPr sz="1717">
              <a:latin typeface="Helvetica Neue Light"/>
              <a:ea typeface="Helvetica Neue Light"/>
              <a:cs typeface="Helvetica Neue Light"/>
              <a:sym typeface="Helvetica Neue Light"/>
            </a:endParaRPr>
          </a:p>
          <a:p>
            <a:pPr marL="914400" lvl="1" indent="-228600" algn="l" rtl="0">
              <a:lnSpc>
                <a:spcPct val="120000"/>
              </a:lnSpc>
              <a:spcBef>
                <a:spcPts val="369"/>
              </a:spcBef>
              <a:spcAft>
                <a:spcPts val="0"/>
              </a:spcAft>
              <a:buSzPts val="1242"/>
              <a:buNone/>
            </a:pPr>
            <a:endParaRPr sz="1400">
              <a:latin typeface="Helvetica Neue Light"/>
              <a:ea typeface="Helvetica Neue Light"/>
              <a:cs typeface="Helvetica Neue Light"/>
              <a:sym typeface="Helvetica Neue Light"/>
            </a:endParaRPr>
          </a:p>
          <a:p>
            <a:pPr marL="914400" lvl="1" indent="-228600" algn="l" rtl="0">
              <a:lnSpc>
                <a:spcPct val="120000"/>
              </a:lnSpc>
              <a:spcBef>
                <a:spcPts val="369"/>
              </a:spcBef>
              <a:spcAft>
                <a:spcPts val="0"/>
              </a:spcAft>
              <a:buSzPts val="1242"/>
              <a:buNone/>
            </a:pPr>
            <a:endParaRPr sz="1583">
              <a:latin typeface="Helvetica Neue Light"/>
              <a:ea typeface="Helvetica Neue Light"/>
              <a:cs typeface="Helvetica Neue Light"/>
              <a:sym typeface="Helvetica Neue Light"/>
            </a:endParaRPr>
          </a:p>
        </p:txBody>
      </p:sp>
      <p:sp>
        <p:nvSpPr>
          <p:cNvPr id="102" name="Google Shape;102;p25"/>
          <p:cNvSpPr txBox="1">
            <a:spLocks noGrp="1"/>
          </p:cNvSpPr>
          <p:nvPr>
            <p:ph type="sldNum" idx="12"/>
          </p:nvPr>
        </p:nvSpPr>
        <p:spPr>
          <a:xfrm>
            <a:off x="8777883" y="4902398"/>
            <a:ext cx="239986" cy="17412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800"/>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6"/>
          <p:cNvSpPr txBox="1">
            <a:spLocks noGrp="1"/>
          </p:cNvSpPr>
          <p:nvPr>
            <p:ph type="title"/>
          </p:nvPr>
        </p:nvSpPr>
        <p:spPr>
          <a:xfrm>
            <a:off x="500064" y="133945"/>
            <a:ext cx="8268891" cy="529084"/>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Why is this relevant to the RIPE community?</a:t>
            </a:r>
            <a:endParaRPr/>
          </a:p>
        </p:txBody>
      </p:sp>
      <p:sp>
        <p:nvSpPr>
          <p:cNvPr id="108" name="Google Shape;108;p26"/>
          <p:cNvSpPr txBox="1">
            <a:spLocks noGrp="1"/>
          </p:cNvSpPr>
          <p:nvPr>
            <p:ph type="body" idx="1"/>
          </p:nvPr>
        </p:nvSpPr>
        <p:spPr>
          <a:xfrm>
            <a:off x="500064" y="850553"/>
            <a:ext cx="8268891" cy="3777258"/>
          </a:xfrm>
          <a:prstGeom prst="rect">
            <a:avLst/>
          </a:prstGeom>
          <a:noFill/>
          <a:ln>
            <a:noFill/>
          </a:ln>
        </p:spPr>
        <p:txBody>
          <a:bodyPr spcFirstLastPara="1" wrap="square" lIns="50800" tIns="50800" rIns="50800" bIns="50800" anchor="t" anchorCtr="0">
            <a:noAutofit/>
          </a:bodyPr>
          <a:lstStyle/>
          <a:p>
            <a:pPr marL="457200" lvl="0" indent="-379920" algn="l" rtl="0">
              <a:lnSpc>
                <a:spcPct val="120000"/>
              </a:lnSpc>
              <a:spcBef>
                <a:spcPts val="369"/>
              </a:spcBef>
              <a:spcAft>
                <a:spcPts val="0"/>
              </a:spcAft>
              <a:buSzPts val="2383"/>
              <a:buFont typeface="Helvetica Neue Light"/>
              <a:buChar char="•"/>
            </a:pPr>
            <a:r>
              <a:rPr lang="en-US" sz="2200"/>
              <a:t>For anyone who cares about the Open Internet, they believe that the concept of a “fair share” can have huge negative consequences on the Internet ecosystem</a:t>
            </a:r>
            <a:endParaRPr sz="2200"/>
          </a:p>
          <a:p>
            <a:pPr marL="457200" lvl="0" indent="0" algn="l" rtl="0">
              <a:lnSpc>
                <a:spcPct val="120000"/>
              </a:lnSpc>
              <a:spcBef>
                <a:spcPts val="369"/>
              </a:spcBef>
              <a:spcAft>
                <a:spcPts val="0"/>
              </a:spcAft>
              <a:buSzPts val="1242"/>
              <a:buNone/>
            </a:pPr>
            <a:endParaRPr sz="2200"/>
          </a:p>
          <a:p>
            <a:pPr marL="457200" lvl="0" indent="-368300" algn="l" rtl="0">
              <a:lnSpc>
                <a:spcPct val="120000"/>
              </a:lnSpc>
              <a:spcBef>
                <a:spcPts val="369"/>
              </a:spcBef>
              <a:spcAft>
                <a:spcPts val="0"/>
              </a:spcAft>
              <a:buSzPts val="2200"/>
              <a:buChar char="•"/>
            </a:pPr>
            <a:r>
              <a:rPr lang="en-US" sz="2200"/>
              <a:t>Interconnection is voluntarily agreed – it is based on the mutual agreement to exchange traffic.</a:t>
            </a:r>
            <a:endParaRPr sz="2200"/>
          </a:p>
          <a:p>
            <a:pPr marL="457200" lvl="0" indent="0" algn="l" rtl="0">
              <a:lnSpc>
                <a:spcPct val="120000"/>
              </a:lnSpc>
              <a:spcBef>
                <a:spcPts val="369"/>
              </a:spcBef>
              <a:spcAft>
                <a:spcPts val="0"/>
              </a:spcAft>
              <a:buSzPts val="1242"/>
              <a:buNone/>
            </a:pPr>
            <a:endParaRPr sz="2200"/>
          </a:p>
          <a:p>
            <a:pPr marL="457200" lvl="0" indent="-368300" algn="l" rtl="0">
              <a:lnSpc>
                <a:spcPct val="120000"/>
              </a:lnSpc>
              <a:spcBef>
                <a:spcPts val="369"/>
              </a:spcBef>
              <a:spcAft>
                <a:spcPts val="0"/>
              </a:spcAft>
              <a:buSzPts val="2200"/>
              <a:buChar char="•"/>
            </a:pPr>
            <a:r>
              <a:rPr lang="en-US" sz="2200"/>
              <a:t>It is a low-cost and best effort arrangement that has worked for decades without the need for any regulatory intervention.</a:t>
            </a:r>
            <a:endParaRPr sz="2200"/>
          </a:p>
          <a:p>
            <a:pPr marL="457200" lvl="0" indent="0" algn="l" rtl="0">
              <a:lnSpc>
                <a:spcPct val="120000"/>
              </a:lnSpc>
              <a:spcBef>
                <a:spcPts val="369"/>
              </a:spcBef>
              <a:spcAft>
                <a:spcPts val="0"/>
              </a:spcAft>
              <a:buSzPts val="1242"/>
              <a:buNone/>
            </a:pPr>
            <a:endParaRPr sz="1400"/>
          </a:p>
        </p:txBody>
      </p:sp>
      <p:sp>
        <p:nvSpPr>
          <p:cNvPr id="109" name="Google Shape;109;p26"/>
          <p:cNvSpPr txBox="1">
            <a:spLocks noGrp="1"/>
          </p:cNvSpPr>
          <p:nvPr>
            <p:ph type="sldNum" idx="12"/>
          </p:nvPr>
        </p:nvSpPr>
        <p:spPr>
          <a:xfrm>
            <a:off x="8777883" y="4902398"/>
            <a:ext cx="239986" cy="17412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800"/>
              <a:buNone/>
            </a:pPr>
            <a:fld id="{00000000-1234-1234-1234-123412341234}" type="slidenum">
              <a:rPr lang="en-U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23cf1963b1a_0_54"/>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Why is this relevant to the RIPE community?</a:t>
            </a:r>
            <a:endParaRPr/>
          </a:p>
        </p:txBody>
      </p:sp>
      <p:sp>
        <p:nvSpPr>
          <p:cNvPr id="115" name="Google Shape;115;g23cf1963b1a_0_54"/>
          <p:cNvSpPr txBox="1">
            <a:spLocks noGrp="1"/>
          </p:cNvSpPr>
          <p:nvPr>
            <p:ph type="body" idx="1"/>
          </p:nvPr>
        </p:nvSpPr>
        <p:spPr>
          <a:xfrm>
            <a:off x="500064" y="894128"/>
            <a:ext cx="8268900" cy="3777300"/>
          </a:xfrm>
          <a:prstGeom prst="rect">
            <a:avLst/>
          </a:prstGeom>
          <a:noFill/>
          <a:ln>
            <a:noFill/>
          </a:ln>
        </p:spPr>
        <p:txBody>
          <a:bodyPr spcFirstLastPara="1" wrap="square" lIns="50800" tIns="50800" rIns="50800" bIns="50800" anchor="t" anchorCtr="0">
            <a:noAutofit/>
          </a:bodyPr>
          <a:lstStyle/>
          <a:p>
            <a:pPr marL="457200" lvl="0" indent="0" algn="l" rtl="0">
              <a:lnSpc>
                <a:spcPct val="120000"/>
              </a:lnSpc>
              <a:spcBef>
                <a:spcPts val="369"/>
              </a:spcBef>
              <a:spcAft>
                <a:spcPts val="0"/>
              </a:spcAft>
              <a:buSzPts val="1242"/>
              <a:buNone/>
            </a:pPr>
            <a:endParaRPr sz="1400"/>
          </a:p>
          <a:p>
            <a:pPr marL="457200" lvl="0" indent="-361950" algn="l" rtl="0">
              <a:lnSpc>
                <a:spcPct val="120000"/>
              </a:lnSpc>
              <a:spcBef>
                <a:spcPts val="369"/>
              </a:spcBef>
              <a:spcAft>
                <a:spcPts val="0"/>
              </a:spcAft>
              <a:buSzPts val="2100"/>
              <a:buChar char="•"/>
            </a:pPr>
            <a:r>
              <a:rPr lang="en-US" sz="2100"/>
              <a:t>Autonomous networks should be free to peer with other networks based on local needs - the “fair share” seeks to change this.</a:t>
            </a:r>
            <a:endParaRPr sz="2100"/>
          </a:p>
          <a:p>
            <a:pPr marL="457200" lvl="0" indent="0" algn="l" rtl="0">
              <a:lnSpc>
                <a:spcPct val="120000"/>
              </a:lnSpc>
              <a:spcBef>
                <a:spcPts val="369"/>
              </a:spcBef>
              <a:spcAft>
                <a:spcPts val="0"/>
              </a:spcAft>
              <a:buSzPts val="1242"/>
              <a:buNone/>
            </a:pPr>
            <a:endParaRPr sz="2100"/>
          </a:p>
          <a:p>
            <a:pPr marL="457200" lvl="0" indent="-361950" algn="l" rtl="0">
              <a:lnSpc>
                <a:spcPct val="120000"/>
              </a:lnSpc>
              <a:spcBef>
                <a:spcPts val="369"/>
              </a:spcBef>
              <a:spcAft>
                <a:spcPts val="0"/>
              </a:spcAft>
              <a:buSzPts val="2100"/>
              <a:buChar char="•"/>
            </a:pPr>
            <a:r>
              <a:rPr lang="en-US" sz="2100"/>
              <a:t>In the Internet no network is - or is supposed to be - more important than another. Yet, the “fair share” considers access networks more important, creating the conditions to reinstate “termination monopoly” that existed under the telephone system.</a:t>
            </a:r>
            <a:endParaRPr sz="2100"/>
          </a:p>
        </p:txBody>
      </p:sp>
      <p:sp>
        <p:nvSpPr>
          <p:cNvPr id="116" name="Google Shape;116;g23cf1963b1a_0_54"/>
          <p:cNvSpPr txBox="1">
            <a:spLocks noGrp="1"/>
          </p:cNvSpPr>
          <p:nvPr>
            <p:ph type="sldNum" idx="12"/>
          </p:nvPr>
        </p:nvSpPr>
        <p:spPr>
          <a:xfrm>
            <a:off x="8777883" y="4902398"/>
            <a:ext cx="240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800"/>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g23cf1963b1a_0_46"/>
          <p:cNvSpPr txBox="1">
            <a:spLocks noGrp="1"/>
          </p:cNvSpPr>
          <p:nvPr>
            <p:ph type="title"/>
          </p:nvPr>
        </p:nvSpPr>
        <p:spPr>
          <a:xfrm>
            <a:off x="500064" y="133945"/>
            <a:ext cx="8268900" cy="529200"/>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Why is this relevant to the RIPE community?</a:t>
            </a:r>
            <a:endParaRPr/>
          </a:p>
        </p:txBody>
      </p:sp>
      <p:sp>
        <p:nvSpPr>
          <p:cNvPr id="122" name="Google Shape;122;g23cf1963b1a_0_46"/>
          <p:cNvSpPr txBox="1">
            <a:spLocks noGrp="1"/>
          </p:cNvSpPr>
          <p:nvPr>
            <p:ph type="body" idx="1"/>
          </p:nvPr>
        </p:nvSpPr>
        <p:spPr>
          <a:xfrm>
            <a:off x="500064" y="850553"/>
            <a:ext cx="8268900" cy="3777300"/>
          </a:xfrm>
          <a:prstGeom prst="rect">
            <a:avLst/>
          </a:prstGeom>
          <a:noFill/>
          <a:ln>
            <a:noFill/>
          </a:ln>
        </p:spPr>
        <p:txBody>
          <a:bodyPr spcFirstLastPara="1" wrap="square" lIns="50800" tIns="50800" rIns="50800" bIns="50800" anchor="t" anchorCtr="0">
            <a:noAutofit/>
          </a:bodyPr>
          <a:lstStyle/>
          <a:p>
            <a:pPr marL="457200" lvl="0" indent="-373570" algn="l" rtl="0">
              <a:lnSpc>
                <a:spcPct val="120000"/>
              </a:lnSpc>
              <a:spcBef>
                <a:spcPts val="369"/>
              </a:spcBef>
              <a:spcAft>
                <a:spcPts val="0"/>
              </a:spcAft>
              <a:buSzPts val="2283"/>
              <a:buFont typeface="Helvetica Neue Light"/>
              <a:buChar char="•"/>
            </a:pPr>
            <a:r>
              <a:rPr lang="en-US" sz="2100"/>
              <a:t>Currently, there is a necessary financial and market separation of concerns between the functions of connectivity from the delivery of an application</a:t>
            </a:r>
            <a:endParaRPr sz="2100"/>
          </a:p>
          <a:p>
            <a:pPr marL="457200" lvl="0" indent="-361950" algn="l" rtl="0">
              <a:lnSpc>
                <a:spcPct val="120000"/>
              </a:lnSpc>
              <a:spcBef>
                <a:spcPts val="0"/>
              </a:spcBef>
              <a:spcAft>
                <a:spcPts val="0"/>
              </a:spcAft>
              <a:buSzPts val="2100"/>
              <a:buChar char="•"/>
            </a:pPr>
            <a:r>
              <a:rPr lang="en-US" sz="2100"/>
              <a:t>Each layer in the digital network pays for itself ( this may differ )</a:t>
            </a:r>
            <a:endParaRPr sz="2100"/>
          </a:p>
          <a:p>
            <a:pPr marL="457200" lvl="0" indent="-361950" algn="l" rtl="0">
              <a:lnSpc>
                <a:spcPct val="120000"/>
              </a:lnSpc>
              <a:spcBef>
                <a:spcPts val="0"/>
              </a:spcBef>
              <a:spcAft>
                <a:spcPts val="0"/>
              </a:spcAft>
              <a:buSzPts val="2100"/>
              <a:buChar char="•"/>
            </a:pPr>
            <a:r>
              <a:rPr lang="en-US" sz="2100"/>
              <a:t>It is a concern where cross-subsidies occur. e.g. from an application revenue to a lower layer connectivity function.</a:t>
            </a:r>
            <a:endParaRPr sz="2100"/>
          </a:p>
          <a:p>
            <a:pPr marL="457200" lvl="0" indent="-361950" algn="l" rtl="0">
              <a:lnSpc>
                <a:spcPct val="120000"/>
              </a:lnSpc>
              <a:spcBef>
                <a:spcPts val="0"/>
              </a:spcBef>
              <a:spcAft>
                <a:spcPts val="0"/>
              </a:spcAft>
              <a:buSzPts val="2100"/>
              <a:buChar char="•"/>
            </a:pPr>
            <a:r>
              <a:rPr lang="en-US" sz="2100"/>
              <a:t>This creates market distortions, unfair competition, user capture, failure to serve innovation as well as arbitrary technical damage.</a:t>
            </a:r>
            <a:endParaRPr sz="2100"/>
          </a:p>
        </p:txBody>
      </p:sp>
      <p:sp>
        <p:nvSpPr>
          <p:cNvPr id="123" name="Google Shape;123;g23cf1963b1a_0_46"/>
          <p:cNvSpPr txBox="1">
            <a:spLocks noGrp="1"/>
          </p:cNvSpPr>
          <p:nvPr>
            <p:ph type="sldNum" idx="12"/>
          </p:nvPr>
        </p:nvSpPr>
        <p:spPr>
          <a:xfrm>
            <a:off x="8777883" y="4902398"/>
            <a:ext cx="240000" cy="1740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800"/>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8"/>
          <p:cNvSpPr txBox="1">
            <a:spLocks noGrp="1"/>
          </p:cNvSpPr>
          <p:nvPr>
            <p:ph type="title"/>
          </p:nvPr>
        </p:nvSpPr>
        <p:spPr>
          <a:xfrm>
            <a:off x="500064" y="133945"/>
            <a:ext cx="8268891" cy="529084"/>
          </a:xfrm>
          <a:prstGeom prst="rect">
            <a:avLst/>
          </a:prstGeom>
          <a:noFill/>
          <a:ln>
            <a:noFill/>
          </a:ln>
        </p:spPr>
        <p:txBody>
          <a:bodyPr spcFirstLastPara="1" wrap="square" lIns="50800" tIns="50800" rIns="50800" bIns="50800" anchor="b" anchorCtr="0">
            <a:noAutofit/>
          </a:bodyPr>
          <a:lstStyle/>
          <a:p>
            <a:pPr marL="0" lvl="0" indent="0" algn="l" rtl="0">
              <a:lnSpc>
                <a:spcPct val="100000"/>
              </a:lnSpc>
              <a:spcBef>
                <a:spcPts val="0"/>
              </a:spcBef>
              <a:spcAft>
                <a:spcPts val="0"/>
              </a:spcAft>
              <a:buSzPts val="1400"/>
              <a:buNone/>
            </a:pPr>
            <a:r>
              <a:rPr lang="en-US"/>
              <a:t>Timeline</a:t>
            </a:r>
            <a:endParaRPr/>
          </a:p>
        </p:txBody>
      </p:sp>
      <p:sp>
        <p:nvSpPr>
          <p:cNvPr id="129" name="Google Shape;129;p28"/>
          <p:cNvSpPr txBox="1">
            <a:spLocks noGrp="1"/>
          </p:cNvSpPr>
          <p:nvPr>
            <p:ph type="body" idx="1"/>
          </p:nvPr>
        </p:nvSpPr>
        <p:spPr>
          <a:xfrm>
            <a:off x="500064" y="850553"/>
            <a:ext cx="8268891" cy="3777258"/>
          </a:xfrm>
          <a:prstGeom prst="rect">
            <a:avLst/>
          </a:prstGeom>
          <a:noFill/>
          <a:ln>
            <a:noFill/>
          </a:ln>
        </p:spPr>
        <p:txBody>
          <a:bodyPr spcFirstLastPara="1" wrap="square" lIns="50800" tIns="50800" rIns="50800" bIns="50800" anchor="t" anchorCtr="0">
            <a:noAutofit/>
          </a:bodyPr>
          <a:lstStyle/>
          <a:p>
            <a:pPr marL="914400" lvl="1" indent="-307467" algn="l" rtl="0">
              <a:lnSpc>
                <a:spcPct val="120000"/>
              </a:lnSpc>
              <a:spcBef>
                <a:spcPts val="369"/>
              </a:spcBef>
              <a:spcAft>
                <a:spcPts val="0"/>
              </a:spcAft>
              <a:buSzPts val="1242"/>
              <a:buChar char="–"/>
            </a:pPr>
            <a:r>
              <a:rPr lang="en-US" sz="1900" dirty="0">
                <a:latin typeface="Helvetica Neue Light"/>
                <a:ea typeface="Helvetica Neue Light"/>
                <a:cs typeface="Helvetica Neue Light"/>
                <a:sym typeface="Helvetica Neue Light"/>
              </a:rPr>
              <a:t>European Declaration on Digital Rights and Principles (January 2022)</a:t>
            </a:r>
            <a:endParaRPr dirty="0"/>
          </a:p>
          <a:p>
            <a:pPr marL="914400" lvl="1" indent="-307467" algn="l" rtl="0">
              <a:lnSpc>
                <a:spcPct val="120000"/>
              </a:lnSpc>
              <a:spcBef>
                <a:spcPts val="369"/>
              </a:spcBef>
              <a:spcAft>
                <a:spcPts val="0"/>
              </a:spcAft>
              <a:buSzPts val="1242"/>
              <a:buChar char="–"/>
            </a:pPr>
            <a:r>
              <a:rPr lang="en-US" sz="1900" dirty="0">
                <a:latin typeface="Helvetica Neue Light"/>
                <a:ea typeface="Helvetica Neue Light"/>
                <a:cs typeface="Helvetica Neue Light"/>
                <a:sym typeface="Helvetica Neue Light"/>
              </a:rPr>
              <a:t>Telco’s/incumbents</a:t>
            </a:r>
            <a:r>
              <a:rPr lang="en-US" sz="1900" dirty="0"/>
              <a:t> </a:t>
            </a:r>
            <a:r>
              <a:rPr lang="en-US" sz="1900" dirty="0">
                <a:latin typeface="Helvetica Neue Light"/>
                <a:ea typeface="Helvetica Neue Light"/>
                <a:cs typeface="Helvetica Neue Light"/>
                <a:sym typeface="Helvetica Neue Light"/>
              </a:rPr>
              <a:t>call for contribution by large content providers (February 2022)</a:t>
            </a:r>
            <a:endParaRPr dirty="0"/>
          </a:p>
          <a:p>
            <a:pPr marL="914400" lvl="1" indent="-307467" algn="l" rtl="0">
              <a:lnSpc>
                <a:spcPct val="120000"/>
              </a:lnSpc>
              <a:spcBef>
                <a:spcPts val="369"/>
              </a:spcBef>
              <a:spcAft>
                <a:spcPts val="0"/>
              </a:spcAft>
              <a:buSzPts val="1242"/>
              <a:buChar char="–"/>
            </a:pPr>
            <a:r>
              <a:rPr lang="en-US" sz="1900" dirty="0">
                <a:latin typeface="Helvetica Neue Light"/>
                <a:ea typeface="Helvetica Neue Light"/>
                <a:cs typeface="Helvetica Neue Light"/>
                <a:sym typeface="Helvetica Neue Light"/>
              </a:rPr>
              <a:t>ETNO commissioned report on fairer balance between tech giants and telecom operators (May 2022)</a:t>
            </a:r>
            <a:endParaRPr dirty="0"/>
          </a:p>
          <a:p>
            <a:pPr marL="914400" lvl="1" indent="-307467" algn="l" rtl="0">
              <a:lnSpc>
                <a:spcPct val="120000"/>
              </a:lnSpc>
              <a:spcBef>
                <a:spcPts val="369"/>
              </a:spcBef>
              <a:spcAft>
                <a:spcPts val="0"/>
              </a:spcAft>
              <a:buSzPts val="1242"/>
              <a:buChar char="–"/>
            </a:pPr>
            <a:r>
              <a:rPr lang="en-US" sz="1900" dirty="0">
                <a:latin typeface="Helvetica Neue Light"/>
                <a:ea typeface="Helvetica Neue Light"/>
                <a:cs typeface="Helvetica Neue Light"/>
                <a:sym typeface="Helvetica Neue Light"/>
              </a:rPr>
              <a:t>EC Consultation (23 February 2023 – 19 May 2023) </a:t>
            </a:r>
            <a:r>
              <a:rPr lang="en-US" sz="1900" b="1" i="1" u="sng" dirty="0">
                <a:highlight>
                  <a:srgbClr val="FFFF00"/>
                </a:highlight>
                <a:latin typeface="Helvetica Neue Light"/>
                <a:ea typeface="Helvetica Neue Light"/>
                <a:cs typeface="Helvetica Neue Light"/>
                <a:sym typeface="Helvetica Neue Light"/>
              </a:rPr>
              <a:t>(Uploaded)</a:t>
            </a:r>
            <a:endParaRPr b="1" i="1" u="sng" dirty="0">
              <a:highlight>
                <a:srgbClr val="FFFF00"/>
              </a:highlight>
            </a:endParaRPr>
          </a:p>
          <a:p>
            <a:pPr marL="914400" lvl="1" indent="-307467" algn="l" rtl="0">
              <a:lnSpc>
                <a:spcPct val="120000"/>
              </a:lnSpc>
              <a:spcBef>
                <a:spcPts val="369"/>
              </a:spcBef>
              <a:spcAft>
                <a:spcPts val="0"/>
              </a:spcAft>
              <a:buSzPts val="1242"/>
              <a:buChar char="–"/>
            </a:pPr>
            <a:r>
              <a:rPr lang="en-US" sz="1900" dirty="0">
                <a:latin typeface="Helvetica Neue Light"/>
                <a:ea typeface="Helvetica Neue Light"/>
                <a:cs typeface="Helvetica Neue Light"/>
                <a:sym typeface="Helvetica Neue Light"/>
              </a:rPr>
              <a:t>Following the consultation: EC Recommendations? (TBD)</a:t>
            </a:r>
            <a:endParaRPr dirty="0"/>
          </a:p>
          <a:p>
            <a:pPr marL="914400" lvl="1" indent="-307467" algn="l" rtl="0">
              <a:lnSpc>
                <a:spcPct val="120000"/>
              </a:lnSpc>
              <a:spcBef>
                <a:spcPts val="369"/>
              </a:spcBef>
              <a:spcAft>
                <a:spcPts val="0"/>
              </a:spcAft>
              <a:buSzPts val="1242"/>
              <a:buChar char="–"/>
            </a:pPr>
            <a:r>
              <a:rPr lang="en-US" sz="1900" dirty="0">
                <a:latin typeface="Helvetica Neue Light"/>
                <a:ea typeface="Helvetica Neue Light"/>
                <a:cs typeface="Helvetica Neue Light"/>
                <a:sym typeface="Helvetica Neue Light"/>
              </a:rPr>
              <a:t>New EC: legislative proposal? (TBD)</a:t>
            </a:r>
            <a:endParaRPr dirty="0"/>
          </a:p>
        </p:txBody>
      </p:sp>
      <p:sp>
        <p:nvSpPr>
          <p:cNvPr id="130" name="Google Shape;130;p28"/>
          <p:cNvSpPr txBox="1">
            <a:spLocks noGrp="1"/>
          </p:cNvSpPr>
          <p:nvPr>
            <p:ph type="sldNum" idx="12"/>
          </p:nvPr>
        </p:nvSpPr>
        <p:spPr>
          <a:xfrm>
            <a:off x="8777883" y="4902398"/>
            <a:ext cx="239986" cy="174129"/>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800"/>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Title &amp; Subtitle">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amp; Bullets">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itle &amp; Subtitle">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itle &amp; Bullets">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Questions">
  <a:themeElements>
    <a:clrScheme name="">
      <a:dk1>
        <a:srgbClr val="004D55"/>
      </a:dk1>
      <a:lt1>
        <a:srgbClr val="FFFFFF"/>
      </a:lt1>
      <a:dk2>
        <a:srgbClr val="000000"/>
      </a:dk2>
      <a:lt2>
        <a:srgbClr val="808080"/>
      </a:lt2>
      <a:accent1>
        <a:srgbClr val="BBE0E3"/>
      </a:accent1>
      <a:accent2>
        <a:srgbClr val="333399"/>
      </a:accent2>
      <a:accent3>
        <a:srgbClr val="FFFFFF"/>
      </a:accent3>
      <a:accent4>
        <a:srgbClr val="004047"/>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1341</TotalTime>
  <Words>2475</Words>
  <Application>Microsoft Macintosh PowerPoint</Application>
  <PresentationFormat>On-screen Show (16:9)</PresentationFormat>
  <Paragraphs>319</Paragraphs>
  <Slides>37</Slides>
  <Notes>35</Notes>
  <HiddenSlides>3</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37</vt:i4>
      </vt:variant>
    </vt:vector>
  </HeadingPairs>
  <TitlesOfParts>
    <vt:vector size="48" baseType="lpstr">
      <vt:lpstr>Helvetica Neue Light</vt:lpstr>
      <vt:lpstr>Gill Sans</vt:lpstr>
      <vt:lpstr>Calibri</vt:lpstr>
      <vt:lpstr>Consolas</vt:lpstr>
      <vt:lpstr>Arial</vt:lpstr>
      <vt:lpstr>Helvetica Neue</vt:lpstr>
      <vt:lpstr>Title &amp; Subtitle</vt:lpstr>
      <vt:lpstr>Title &amp; Bullets</vt:lpstr>
      <vt:lpstr>Title &amp; Subtitle</vt:lpstr>
      <vt:lpstr>Title &amp; Bullets</vt:lpstr>
      <vt:lpstr>Questions</vt:lpstr>
      <vt:lpstr>Fair contribution by all digital players</vt:lpstr>
      <vt:lpstr>History / context</vt:lpstr>
      <vt:lpstr>Why this ‘exploratory’ consultation?</vt:lpstr>
      <vt:lpstr>What is this ‘exploratory’ consultation about?</vt:lpstr>
      <vt:lpstr>Why is it relevant to the RIPE community?</vt:lpstr>
      <vt:lpstr>Why is this relevant to the RIPE community?</vt:lpstr>
      <vt:lpstr>Why is this relevant to the RIPE community?</vt:lpstr>
      <vt:lpstr>Why is this relevant to the RIPE community?</vt:lpstr>
      <vt:lpstr>Timeline</vt:lpstr>
      <vt:lpstr>RIPE Cooperation Working Group: small task team: </vt:lpstr>
      <vt:lpstr>Agenda</vt:lpstr>
      <vt:lpstr>Core Principles</vt:lpstr>
      <vt:lpstr>Q54 of Commission’s Exploratory Consultation</vt:lpstr>
      <vt:lpstr>Answer Q54 of Commission’s Exploratory Consultation</vt:lpstr>
      <vt:lpstr>Civil Society Materials</vt:lpstr>
      <vt:lpstr>What do stakeholders say</vt:lpstr>
      <vt:lpstr>Background material</vt:lpstr>
      <vt:lpstr>How traffic and money flows on the internet</vt:lpstr>
      <vt:lpstr>Traffic flow on the Internet</vt:lpstr>
      <vt:lpstr>Traffic flow on the Internet</vt:lpstr>
      <vt:lpstr>Traffic flow on the Internet</vt:lpstr>
      <vt:lpstr>Why exchange traffic in the first place?</vt:lpstr>
      <vt:lpstr>Why pay for traffic?</vt:lpstr>
      <vt:lpstr>Why not pay for traffic?</vt:lpstr>
      <vt:lpstr>Peering</vt:lpstr>
      <vt:lpstr>Transit</vt:lpstr>
      <vt:lpstr>In reality</vt:lpstr>
      <vt:lpstr>Payments / traffic</vt:lpstr>
      <vt:lpstr>Payments / traffic</vt:lpstr>
      <vt:lpstr>Payments / traffic</vt:lpstr>
      <vt:lpstr>Payments / traffic</vt:lpstr>
      <vt:lpstr>Hybrid models</vt:lpstr>
      <vt:lpstr>The value of traffic</vt:lpstr>
      <vt:lpstr>Traffic flow on the Internet</vt:lpstr>
      <vt:lpstr>Traffic flow on the Internet</vt:lpstr>
      <vt:lpstr>Traffic flow on the Internet, in reality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Fair contribution by all digital players</dc:title>
  <cp:lastModifiedBy>Alex de Joode</cp:lastModifiedBy>
  <cp:revision>3</cp:revision>
  <dcterms:modified xsi:type="dcterms:W3CDTF">2023-05-24T04:38:56Z</dcterms:modified>
</cp:coreProperties>
</file>