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3"/>
  </p:notesMasterIdLst>
  <p:sldIdLst>
    <p:sldId id="256" r:id="rId4"/>
    <p:sldId id="257" r:id="rId5"/>
    <p:sldId id="329" r:id="rId6"/>
    <p:sldId id="341" r:id="rId7"/>
    <p:sldId id="259" r:id="rId8"/>
    <p:sldId id="338" r:id="rId9"/>
    <p:sldId id="335" r:id="rId10"/>
    <p:sldId id="339" r:id="rId11"/>
    <p:sldId id="272" r:id="rId12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dy, James" initials="KJ" lastIdx="1" clrIdx="0">
    <p:extLst>
      <p:ext uri="{19B8F6BF-5375-455C-9EA6-DF929625EA0E}">
        <p15:presenceInfo xmlns:p15="http://schemas.microsoft.com/office/powerpoint/2012/main" userId="S-1-5-21-1407069837-2091007605-538272213-43468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3750" autoAdjust="0"/>
  </p:normalViewPr>
  <p:slideViewPr>
    <p:cSldViewPr>
      <p:cViewPr varScale="1">
        <p:scale>
          <a:sx n="88" d="100"/>
          <a:sy n="88" d="100"/>
        </p:scale>
        <p:origin x="8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AFRINIC region has 2 seats vacant pending appointment by AFRINIC’s Board</a:t>
            </a: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AFRINIC region has 2 seats vacant pending appointment by AFRINIC’s Board</a:t>
            </a: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9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Zoom </a:t>
            </a:r>
            <a:r>
              <a:rPr lang="en-US" altLang="en-US" dirty="0" err="1">
                <a:ea typeface="ＭＳ Ｐゴシック" panose="020B0600070205080204" pitchFamily="34" charset="-128"/>
              </a:rPr>
              <a:t>url</a:t>
            </a:r>
            <a:r>
              <a:rPr lang="en-US" altLang="en-US" dirty="0">
                <a:ea typeface="ＭＳ Ｐゴシック" panose="020B0600070205080204" pitchFamily="34" charset="-128"/>
              </a:rPr>
              <a:t> is published in the ASO website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2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463800"/>
            <a:ext cx="2052638" cy="208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3800"/>
            <a:ext cx="6007100" cy="2082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93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88A95-44F6-8749-9965-325BCF05E9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43AA3-334C-7949-9733-A4597BBBA8B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EC246-B854-0848-BB12-6B5BB832035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097A1-9924-1246-81C8-9B27821019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82BC-27D7-CA4F-9FC0-93BF931AE9B3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4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44638"/>
            <a:ext cx="4022725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44638"/>
            <a:ext cx="4024312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37E7A-B978-CB47-B3CC-0DE76B7D0C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9033-FA66-CF4B-9F64-57C86D2F721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910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A2E57F-FD20-174E-B948-ECF04B0C68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F0FF8-DEC8-E546-B954-15FEC2F1A83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508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616374-927E-C94E-8A39-97D9B8B758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C692-DBAC-D243-97EA-020C5838A15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942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EDE3-DDB5-B945-8CF4-ECB47875D3C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CD7F4-579F-5F41-980E-952F2AA2D0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69B3E-4F49-5645-8189-EF4478F8973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8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01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E1A63-208A-AB44-A5B1-B57E1BC8E9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6C90-2032-9B45-88D2-218B2574C99E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81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580292-AECF-CF4B-9AA2-76411BF33D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A32B-2382-BB4B-8EF9-8EA3D48F44DF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545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0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09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89CB6-BB9A-2340-AE29-746810538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AD936-6A06-2849-BF52-24594F9F0B07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105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984" y="1545551"/>
            <a:ext cx="8206032" cy="30791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A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B6C7062-5A61-A342-9FB4-A4B4D31A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5888" y="4786313"/>
            <a:ext cx="7291387" cy="163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424532D-5EB7-4D4A-9881-0B176C1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138" y="4786313"/>
            <a:ext cx="392112" cy="163512"/>
          </a:xfrm>
        </p:spPr>
        <p:txBody>
          <a:bodyPr/>
          <a:lstStyle>
            <a:lvl1pPr>
              <a:defRPr/>
            </a:lvl1pPr>
          </a:lstStyle>
          <a:p>
            <a:fld id="{D6B529E3-8226-934F-AB0C-B9B87FA4584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93114"/>
      </p:ext>
    </p:extLst>
  </p:cSld>
  <p:clrMapOvr>
    <a:masterClrMapping/>
  </p:clrMapOvr>
  <p:transition spd="med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4" y="1708383"/>
            <a:ext cx="8172440" cy="14582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249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614" y="3225217"/>
            <a:ext cx="8175823" cy="129169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0864791"/>
      </p:ext>
    </p:extLst>
  </p:cSld>
  <p:clrMapOvr>
    <a:masterClrMapping/>
  </p:clrMapOvr>
  <p:transition spd="med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AC1DF4-2C0D-2B4C-903A-4AED15737E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BC0E-648F-8E42-98DF-CA773E98EEE8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5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DE3F9-3954-4C48-B65B-FA57E7FE50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2F02-F5F2-AB44-8F93-8357AF34952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792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39B1DD-1964-6949-95F9-F8AC2BD6D6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79EB-285E-174A-ADAE-837E8DA7EC4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933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31920-9D17-734D-A3C5-32AE377AAE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52EB-E5F7-294D-BB2E-1257200D6F01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612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0A7EB3-1D00-F54C-AF50-9335ACAF3C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63E3-E2AA-3E4A-9D8D-E3363E531607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98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3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5D5F59-6242-BE47-BC9B-F4F458295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A0FE-5DB9-F543-BEF0-19E8A807D3BD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822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AB7A44-B339-964D-A7B3-33477AD27E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D379-5459-7344-97E6-E066C7B911A1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609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C5C6-FBDF-A540-863D-5831DF777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9D54-4F9B-D843-92A4-90A5F9A1D67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396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D2587-09ED-744C-A0DF-B1783B90A9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8F2D1-4BDE-0F45-8A1F-9FF9F853A0F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10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700FB-AA5D-7542-BDD8-F5643321F5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8B805-F746-CF4E-A1B3-F76668F5AD79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141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2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3EC525-4875-3A4A-995E-C686800988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F03D-615E-2049-AE5F-BD936411F4D2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4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97275"/>
            <a:ext cx="4029075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3597275"/>
            <a:ext cx="4030663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6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5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8" r:id="rId12"/>
    <p:sldLayoutId id="2147483919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D1FFEF2-B001-BD4D-925E-C28A38B4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C8FAED7-5086-F942-9BF7-0FB322DE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BABC159C-31C2-2248-8F9D-C8BF266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A344B044-1E66-1D4D-9F0E-32AA08F4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0BEA1B2-CDDB-0D49-AAC7-A86D0833BA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1184464A-EC9E-A649-AB96-1685625F46B7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policy/global/global-policy-development-proces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so.icann.org/policy/global/current-global-polici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pipermail/ac-discus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aso.icann.org/aso-ac/transparency-review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documents/operational-documents/operating-procedures-of-the-address-council-of-the-address-supporting-organiz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ASO AC Update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8F6D9CA-7B28-F245-929A-A7F4B9CF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97275"/>
            <a:ext cx="82184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RIPE 86, Rotterdam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24</a:t>
            </a:r>
            <a:r>
              <a:rPr lang="en-US" altLang="en-US" sz="1400" baseline="30000" dirty="0">
                <a:solidFill>
                  <a:srgbClr val="FFFFFF"/>
                </a:solidFill>
              </a:rPr>
              <a:t>th</a:t>
            </a:r>
            <a:r>
              <a:rPr lang="en-US" altLang="en-US" sz="1400" dirty="0">
                <a:solidFill>
                  <a:srgbClr val="FFFFFF"/>
                </a:solidFill>
              </a:rPr>
              <a:t> May 2023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22CF7577-8AA7-EF44-A90B-FA75374B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71550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b="1" dirty="0">
                <a:solidFill>
                  <a:srgbClr val="0A406B"/>
                </a:solidFill>
                <a:latin typeface="+mj-lt"/>
                <a:cs typeface="Arial"/>
              </a:rPr>
              <a:t>ICANN ASO AC (Address Council)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C9A7FAA-8FEA-A040-B751-26ECC849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3EE7B5A1-B59A-F542-B2D0-73F5F8EE8B6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A6024A46-F4FE-DE4F-B469-12E85CAE5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25018"/>
              </p:ext>
            </p:extLst>
          </p:nvPr>
        </p:nvGraphicFramePr>
        <p:xfrm>
          <a:off x="1066800" y="1429544"/>
          <a:ext cx="7391400" cy="3411538"/>
        </p:xfrm>
        <a:graphic>
          <a:graphicData uri="http://schemas.openxmlformats.org/drawingml/2006/table">
            <a:tbl>
              <a:tblPr/>
              <a:tblGrid>
                <a:gridCol w="2365701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5025699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Who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The NRO Number Council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Number Resource Policy Advisory Body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How is it Organized?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15 Members [3 From Each Region]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2 Elected at Large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 Appointed by RIR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Term of Office?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Different for every RIR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Does it Do?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Advise ICANN Board</a:t>
                      </a:r>
                      <a:endParaRPr kumimoji="0" lang="en-AU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Oversee the Global Policy Development Process (GPDP)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Appoint ICANN Board Members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member to ICANN NomCom (1)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When Does It Meet?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Remotely 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新細明體" panose="02020500000000000000" pitchFamily="18" charset="-120"/>
                        </a:rPr>
                        <a:t>–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Monthly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F2F – Annually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908050"/>
            <a:ext cx="8205788" cy="5127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ja-JP" sz="2249" b="1" dirty="0">
                <a:solidFill>
                  <a:srgbClr val="0A406B"/>
                </a:solidFill>
                <a:ea typeface="Arial"/>
                <a:cs typeface="Arial"/>
              </a:rPr>
              <a:t>2023 Address Council Members </a:t>
            </a:r>
            <a:endParaRPr lang="en-US" altLang="x-none" sz="2249" b="1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2800" name="スライド番号プレースホルダー 13">
            <a:extLst>
              <a:ext uri="{FF2B5EF4-FFF2-40B4-BE49-F238E27FC236}">
                <a16:creationId xmlns:a16="http://schemas.microsoft.com/office/drawing/2014/main" id="{2BCFBAFF-CB55-AD4E-89D1-B1B4F893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13D295-3011-264E-878A-1E599B884C75}" type="slidenum">
              <a:rPr lang="en-AU" altLang="en-US"/>
              <a:pPr/>
              <a:t>3</a:t>
            </a:fld>
            <a:endParaRPr lang="en-AU" altLang="en-US"/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156744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909344"/>
            <a:ext cx="18526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58231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860550" y="3583781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810544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325144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oup 41">
            <a:extLst>
              <a:ext uri="{FF2B5EF4-FFF2-40B4-BE49-F238E27FC236}">
                <a16:creationId xmlns:a16="http://schemas.microsoft.com/office/drawing/2014/main" id="{176D4A8F-5AE5-418F-4CAE-808BB89CDAE5}"/>
              </a:ext>
            </a:extLst>
          </p:cNvPr>
          <p:cNvGraphicFramePr/>
          <p:nvPr/>
        </p:nvGraphicFramePr>
        <p:xfrm>
          <a:off x="1477800" y="1492200"/>
          <a:ext cx="5876640" cy="3330160"/>
        </p:xfrm>
        <a:graphic>
          <a:graphicData uri="http://schemas.openxmlformats.org/drawingml/2006/table">
            <a:tbl>
              <a:tblPr/>
              <a:tblGrid>
                <a:gridCol w="178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REGION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Member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Term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Saul Stein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2021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6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Gaurav Kansal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Nicole Chan* [Vice Chair]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Di Ma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2024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2023 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Kevin Blumberg*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Nick Nugent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Chris Quesada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2025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6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Esteban Lescano*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Jorge Villa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Ricardo Patara [Vice Chair]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Apr 2021 – 31 Mar 2023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2011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2024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James Kennedy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Sander Steffann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AU" sz="1100" b="1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Hervé Clément* [Chair]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 2025</a:t>
                      </a:r>
                      <a:endParaRPr lang="pt-B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 2024</a:t>
                      </a:r>
                      <a:endParaRPr lang="pt-B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2021 – 31 </a:t>
                      </a:r>
                      <a:r>
                        <a:rPr lang="fr-FR" sz="1100" b="0" strike="noStrike" spc="-1" dirty="0" err="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Dec</a:t>
                      </a:r>
                      <a:r>
                        <a:rPr lang="fr-FR" sz="1100" b="0" strike="noStrike" spc="-1" dirty="0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 2023</a:t>
                      </a:r>
                      <a:endParaRPr lang="pt-BR" sz="1100" b="0" strike="noStrike" spc="-1" dirty="0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53344"/>
            <a:ext cx="22860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>
              <a:buFont typeface="Times New Roman" charset="0"/>
              <a:buNone/>
              <a:defRPr/>
            </a:pPr>
            <a:r>
              <a:rPr lang="en-US" altLang="ja-JP" sz="2249" b="1" dirty="0">
                <a:solidFill>
                  <a:srgbClr val="0A406B"/>
                </a:solidFill>
                <a:ea typeface="Arial"/>
                <a:cs typeface="Arial"/>
              </a:rPr>
              <a:t>2023 Address Council Members in pictures </a:t>
            </a:r>
            <a:endParaRPr lang="en-US" altLang="x-none" sz="2249" b="1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2800" name="スライド番号プレースホルダー 13">
            <a:extLst>
              <a:ext uri="{FF2B5EF4-FFF2-40B4-BE49-F238E27FC236}">
                <a16:creationId xmlns:a16="http://schemas.microsoft.com/office/drawing/2014/main" id="{2BCFBAFF-CB55-AD4E-89D1-B1B4F893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13D295-3011-264E-878A-1E599B884C75}" type="slidenum">
              <a:rPr lang="en-AU" altLang="en-US"/>
              <a:pPr/>
              <a:t>4</a:t>
            </a:fld>
            <a:endParaRPr lang="en-AU" alt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D38176E9-099E-3769-DCB6-010F181F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1565"/>
            <a:ext cx="6092102" cy="40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228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5E61DC06-B085-C245-8CD0-6B5B564D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b="1" dirty="0">
                <a:solidFill>
                  <a:srgbClr val="0A406B"/>
                </a:solidFill>
                <a:latin typeface="+mj-lt"/>
                <a:cs typeface="Arial"/>
              </a:rPr>
              <a:t>Global Policy Development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558D6A9-10DC-0B44-9263-52AA686B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81944"/>
            <a:ext cx="8205787" cy="320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9225" indent="-144463"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chemeClr val="tx1"/>
                </a:solidFill>
              </a:rPr>
              <a:t>ASO-AC members follow their respective RIR’s policy forum for any proposed </a:t>
            </a: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chemeClr val="tx1"/>
                </a:solidFill>
              </a:rPr>
              <a:t>global policy </a:t>
            </a:r>
          </a:p>
          <a:p>
            <a:pPr marL="290512" indent="-285750" eaLnBrk="1" hangingPunct="1">
              <a:spcBef>
                <a:spcPts val="51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Global PDP: </a:t>
            </a:r>
            <a:r>
              <a:rPr lang="en-US" altLang="fr-FR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https://aso.icann.org/policy/global/global-policy-development-process/</a:t>
            </a:r>
            <a:endParaRPr lang="en-US" altLang="fr-FR" sz="1600" dirty="0">
              <a:solidFill>
                <a:srgbClr val="0070C0"/>
              </a:solidFill>
            </a:endParaRPr>
          </a:p>
          <a:p>
            <a:pPr marL="290512" indent="-285750" eaLnBrk="1" hangingPunct="1">
              <a:spcBef>
                <a:spcPts val="513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Current Global Policies: </a:t>
            </a:r>
            <a:r>
              <a:rPr lang="en-US" altLang="en-US" sz="1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https://aso.icann.org/policy/global/current-global-policies/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chemeClr val="tx1"/>
                </a:solidFill>
              </a:rPr>
              <a:t>2023 Policy Proposal Facilitator Team (PPFT):</a:t>
            </a: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Saul Stein (AFRINIC)</a:t>
            </a:r>
            <a:endParaRPr lang="pt-BR" sz="1600" b="0" strike="noStrike" spc="-1" dirty="0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Di Ma (APNIC)</a:t>
            </a:r>
            <a:endParaRPr lang="pt-BR" sz="1600" b="0" strike="noStrike" spc="-1" dirty="0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Nick Nugent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(ARIN) </a:t>
            </a:r>
            <a:endParaRPr lang="pt-BR" sz="1600" b="0" strike="noStrike" spc="-1" dirty="0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Jorge Villa (LACNIC)</a:t>
            </a:r>
            <a:endParaRPr lang="pt-BR" sz="1600" b="0" strike="noStrike" spc="-1" dirty="0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新細明體"/>
              </a:rPr>
              <a:t>James Kennedy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(RIPE NCC)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4E35B8C-2671-7742-B5BD-C9507E2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84725"/>
            <a:ext cx="3571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EB8BF5C-D7C7-3547-8B47-17725A71B18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5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">
            <a:extLst>
              <a:ext uri="{FF2B5EF4-FFF2-40B4-BE49-F238E27FC236}">
                <a16:creationId xmlns:a16="http://schemas.microsoft.com/office/drawing/2014/main" id="{76FA37F8-E924-8949-A9E6-56A71B9B4833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Transparency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6866" name="TextBox 7">
            <a:extLst>
              <a:ext uri="{FF2B5EF4-FFF2-40B4-BE49-F238E27FC236}">
                <a16:creationId xmlns:a16="http://schemas.microsoft.com/office/drawing/2014/main" id="{94538210-BC61-B948-9CAB-B205E3D2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06538"/>
            <a:ext cx="80645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Annual Face to Face </a:t>
            </a:r>
            <a:r>
              <a:rPr lang="en-US" altLang="en-US" sz="1800" dirty="0">
                <a:solidFill>
                  <a:schemeClr val="tx1"/>
                </a:solidFill>
              </a:rPr>
              <a:t>–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to observers </a:t>
            </a:r>
            <a:r>
              <a:rPr lang="en-US" altLang="en-US" sz="1800" dirty="0">
                <a:solidFill>
                  <a:schemeClr val="tx1"/>
                </a:solidFill>
              </a:rPr>
              <a:t>(Except for discussion related to Elections).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ICANN76 Cancún | 11-16 March 2023</a:t>
            </a:r>
            <a:endParaRPr lang="pt-BR" sz="1800" b="0" strike="noStrike" spc="-1" dirty="0">
              <a:latin typeface="Arial"/>
            </a:endParaRPr>
          </a:p>
          <a:p>
            <a:pPr marL="0" indent="0"/>
            <a:r>
              <a:rPr lang="en-US" altLang="en-US" sz="1800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AC-DISCUSS mailing archive has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public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https://aso.icann.org/pipermail/ac-discuss/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 marL="457200" lvl="1" indent="0"/>
            <a:endParaRPr lang="en-US" altLang="en-US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ASO AC Monthly Teleconference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to observers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Normally First Wednesday of the month at 12:00 PM UTC</a:t>
            </a: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tx1"/>
                </a:solidFill>
                <a:latin typeface="Arial"/>
                <a:ea typeface="ＭＳ Ｐゴシック"/>
              </a:rPr>
              <a:t>2023 Meeting Calendar </a:t>
            </a:r>
            <a:r>
              <a:rPr lang="en-US" sz="1800" b="0" strike="noStrike" spc="-1" dirty="0">
                <a:solidFill>
                  <a:srgbClr val="0070C0"/>
                </a:solidFill>
                <a:latin typeface="Arial"/>
                <a:ea typeface="ＭＳ Ｐゴシック"/>
              </a:rPr>
              <a:t>https://aso.icann.org/aso-ac/meetings/aso-ac-meeting-schedule/</a:t>
            </a:r>
            <a:endParaRPr lang="pt-BR" sz="1800" b="0" strike="noStrike" spc="-1" dirty="0">
              <a:latin typeface="Arial"/>
            </a:endParaRPr>
          </a:p>
          <a:p>
            <a:pPr marL="457200" lvl="1" indent="0"/>
            <a:endParaRPr lang="en-US" altLang="en-US" sz="16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Annual Transparency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https://aso.icann.org/aso-ac/transparency-review/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391D66F-E5BA-9A48-8741-D2EF7676E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469C11-7E77-EC47-9311-97275B3322FA}" type="slidenum">
              <a:rPr lang="pt-BR" altLang="en-US" sz="700">
                <a:solidFill>
                  <a:srgbClr val="002B49"/>
                </a:solidFill>
              </a:rPr>
              <a:pPr/>
              <a:t>6</a:t>
            </a:fld>
            <a:endParaRPr lang="pt-BR" altLang="en-US" sz="700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7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Current Appointments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643023"/>
            <a:ext cx="8137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Alan Barrett </a:t>
            </a:r>
            <a:r>
              <a:rPr lang="en-US" altLang="en-US" sz="1800" dirty="0">
                <a:solidFill>
                  <a:schemeClr val="tx1"/>
                </a:solidFill>
              </a:rPr>
              <a:t>(from AFRINIC Region)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Seat 9 ICANN Board, 2021 – 2024 term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Christian Kaufmann </a:t>
            </a:r>
            <a:r>
              <a:rPr lang="en-US" altLang="en-US" sz="1800" dirty="0">
                <a:solidFill>
                  <a:schemeClr val="tx1"/>
                </a:solidFill>
              </a:rPr>
              <a:t>(from RIPE Region)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Seat 10 ICANN Board, 2022 – 2025 term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 err="1">
                <a:solidFill>
                  <a:schemeClr val="tx1"/>
                </a:solidFill>
              </a:rPr>
              <a:t>Brajesh</a:t>
            </a:r>
            <a:r>
              <a:rPr lang="en-US" altLang="en-US" sz="1800" b="1" dirty="0">
                <a:solidFill>
                  <a:schemeClr val="tx1"/>
                </a:solidFill>
              </a:rPr>
              <a:t> Jain </a:t>
            </a:r>
            <a:r>
              <a:rPr lang="en-US" altLang="en-US" sz="1800" dirty="0">
                <a:solidFill>
                  <a:schemeClr val="tx1"/>
                </a:solidFill>
              </a:rPr>
              <a:t>(from </a:t>
            </a:r>
            <a:r>
              <a:rPr lang="en-US" altLang="fr-FR" sz="1800" dirty="0">
                <a:solidFill>
                  <a:schemeClr val="tx1"/>
                </a:solidFill>
              </a:rPr>
              <a:t>APNIC</a:t>
            </a:r>
            <a:r>
              <a:rPr lang="en-US" altLang="en-US" sz="1800" dirty="0">
                <a:solidFill>
                  <a:schemeClr val="tx1"/>
                </a:solidFill>
              </a:rPr>
              <a:t> Region)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ASO Representative in the ICANN </a:t>
            </a:r>
            <a:r>
              <a:rPr lang="en-US" altLang="en-US" sz="1800" dirty="0" err="1">
                <a:solidFill>
                  <a:schemeClr val="tx1"/>
                </a:solidFill>
              </a:rPr>
              <a:t>NomCom</a:t>
            </a:r>
            <a:r>
              <a:rPr lang="en-US" altLang="en-US" sz="1800" dirty="0">
                <a:solidFill>
                  <a:schemeClr val="tx1"/>
                </a:solidFill>
              </a:rPr>
              <a:t>, 2023 term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8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Operating Procedures Review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640046"/>
            <a:ext cx="8599487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sz="1800" dirty="0">
                <a:solidFill>
                  <a:schemeClr val="tx1"/>
                </a:solidFill>
              </a:rPr>
              <a:t>ASO AC Operating Procedures currently under review: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https://aso.icann.org/documents/operational-documents/operating-procedures-of-the-address-council-of-the-address-supporting-organization/</a:t>
            </a:r>
            <a:endParaRPr lang="en-US" altLang="en-US" sz="17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Started Jun 2022, target completion September 2023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rgbClr val="002B49"/>
              </a:solidFill>
            </a:endParaRPr>
          </a:p>
          <a:p>
            <a:pPr marL="0" indent="0"/>
            <a:r>
              <a:rPr lang="en-US" altLang="en-US" sz="1800" dirty="0">
                <a:solidFill>
                  <a:schemeClr val="tx1"/>
                </a:solidFill>
              </a:rPr>
              <a:t>Working group: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1600" dirty="0" err="1">
                <a:solidFill>
                  <a:schemeClr val="tx1"/>
                </a:solidFill>
                <a:ea typeface="新細明體" panose="02020500000000000000" pitchFamily="18" charset="-120"/>
              </a:rPr>
              <a:t>Hervé</a:t>
            </a:r>
            <a:r>
              <a:rPr lang="en-AU" altLang="en-US" sz="1600" dirty="0">
                <a:solidFill>
                  <a:schemeClr val="tx1"/>
                </a:solidFill>
                <a:ea typeface="新細明體" panose="02020500000000000000" pitchFamily="18" charset="-120"/>
              </a:rPr>
              <a:t> Clément </a:t>
            </a:r>
            <a:r>
              <a:rPr lang="en-AU" altLang="en-US" sz="1600" dirty="0">
                <a:solidFill>
                  <a:schemeClr val="tx1"/>
                </a:solidFill>
              </a:rPr>
              <a:t>- (</a:t>
            </a:r>
            <a:r>
              <a:rPr lang="en-US" altLang="en-US" sz="1600" dirty="0">
                <a:solidFill>
                  <a:schemeClr val="tx1"/>
                </a:solidFill>
              </a:rPr>
              <a:t>RIPE NCC)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Gaurav Kansal (APNIC°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James Kennedy </a:t>
            </a:r>
            <a:r>
              <a:rPr lang="en-AU" altLang="en-US" sz="1600" dirty="0">
                <a:solidFill>
                  <a:schemeClr val="tx1"/>
                </a:solidFill>
              </a:rPr>
              <a:t>- (</a:t>
            </a:r>
            <a:r>
              <a:rPr lang="en-US" altLang="en-US" sz="1600" dirty="0">
                <a:solidFill>
                  <a:schemeClr val="tx1"/>
                </a:solidFill>
              </a:rPr>
              <a:t>RIPE NCC) 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/>
                </a:solidFill>
                <a:ea typeface="新細明體" panose="02020500000000000000" pitchFamily="18" charset="-120"/>
              </a:rPr>
              <a:t>Esteban </a:t>
            </a:r>
            <a:r>
              <a:rPr lang="en-US" altLang="zh-TW" sz="1600" dirty="0" err="1">
                <a:solidFill>
                  <a:schemeClr val="tx1"/>
                </a:solidFill>
                <a:ea typeface="新細明體" panose="02020500000000000000" pitchFamily="18" charset="-120"/>
              </a:rPr>
              <a:t>Lescano</a:t>
            </a:r>
            <a:r>
              <a:rPr lang="en-US" altLang="zh-TW" sz="1600" dirty="0">
                <a:solidFill>
                  <a:schemeClr val="tx1"/>
                </a:solidFill>
                <a:ea typeface="新細明體" panose="02020500000000000000" pitchFamily="18" charset="-12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- (LACNIC) </a:t>
            </a:r>
            <a:endParaRPr lang="en-US" altLang="zh-TW" sz="16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tx1"/>
                </a:solidFill>
                <a:ea typeface="新細明體" panose="02020500000000000000" pitchFamily="18" charset="-120"/>
              </a:rPr>
              <a:t>Ricardo </a:t>
            </a:r>
            <a:r>
              <a:rPr lang="en-US" altLang="zh-TW" sz="1600" b="1" dirty="0" err="1">
                <a:solidFill>
                  <a:schemeClr val="tx1"/>
                </a:solidFill>
                <a:ea typeface="新細明體" panose="02020500000000000000" pitchFamily="18" charset="-120"/>
              </a:rPr>
              <a:t>Patara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- (LACNIC) 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/>
                </a:solidFill>
                <a:ea typeface="新細明體" panose="02020500000000000000" pitchFamily="18" charset="-120"/>
              </a:rPr>
              <a:t>Saul Stein </a:t>
            </a:r>
            <a:r>
              <a:rPr lang="en-AU" altLang="en-US" sz="1600" dirty="0">
                <a:solidFill>
                  <a:schemeClr val="tx1"/>
                </a:solidFill>
              </a:rPr>
              <a:t>- </a:t>
            </a:r>
            <a:r>
              <a:rPr lang="en-US" altLang="en-US" sz="1600" dirty="0">
                <a:solidFill>
                  <a:schemeClr val="tx1"/>
                </a:solidFill>
              </a:rPr>
              <a:t>(AFRINIC) </a:t>
            </a:r>
            <a:endParaRPr lang="en-US" altLang="zh-TW" sz="16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/>
                </a:solidFill>
                <a:ea typeface="新細明體" panose="02020500000000000000" pitchFamily="18" charset="-120"/>
              </a:rPr>
              <a:t>Sander Steffann </a:t>
            </a:r>
            <a:r>
              <a:rPr lang="en-AU" altLang="en-US" sz="1600" dirty="0">
                <a:solidFill>
                  <a:schemeClr val="tx1"/>
                </a:solidFill>
              </a:rPr>
              <a:t>- (</a:t>
            </a:r>
            <a:r>
              <a:rPr lang="en-US" altLang="en-US" sz="1600" dirty="0">
                <a:solidFill>
                  <a:schemeClr val="tx1"/>
                </a:solidFill>
              </a:rPr>
              <a:t>RIPE NCC) </a:t>
            </a:r>
          </a:p>
        </p:txBody>
      </p:sp>
    </p:spTree>
    <p:extLst>
      <p:ext uri="{BB962C8B-B14F-4D97-AF65-F5344CB8AC3E}">
        <p14:creationId xmlns:p14="http://schemas.microsoft.com/office/powerpoint/2010/main" val="441547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8F03E101-71F6-694F-9D52-118F2D8F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924050"/>
            <a:ext cx="615473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9900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300" b="1" dirty="0">
                <a:solidFill>
                  <a:schemeClr val="tx1"/>
                </a:solidFill>
                <a:latin typeface="Century Gothic" charset="0"/>
              </a:rPr>
              <a:t>Thank you. </a:t>
            </a:r>
            <a:br>
              <a:rPr lang="en-US" sz="2300" b="1" dirty="0">
                <a:solidFill>
                  <a:schemeClr val="tx1"/>
                </a:solidFill>
                <a:latin typeface="Century Gothic" charset="0"/>
              </a:rPr>
            </a:br>
            <a:br>
              <a:rPr lang="en-US" sz="2300" b="1" dirty="0">
                <a:solidFill>
                  <a:schemeClr val="tx1"/>
                </a:solidFill>
                <a:latin typeface="Century Gothic" charset="0"/>
              </a:rPr>
            </a:br>
            <a:r>
              <a:rPr lang="en-US" sz="2300" b="1" dirty="0">
                <a:solidFill>
                  <a:schemeClr val="tx1"/>
                </a:solidFill>
                <a:latin typeface="Century Gothic" charset="0"/>
              </a:rPr>
              <a:t>Questions?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61ACFCBC-6640-364E-BC21-123A51C8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0CE3FBD-E80C-2C46-ABAA-A47E0D7AA28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7222825-62ea-40f3-96b5-5375c07996e2}" enabled="1" method="Privileged" siteId="{90c7a20a-f34b-40bf-bc48-b9253b6f5d2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23923</TotalTime>
  <Words>636</Words>
  <Application>Microsoft Office PowerPoint</Application>
  <PresentationFormat>Personnalisé</PresentationFormat>
  <Paragraphs>132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Century Gothic</vt:lpstr>
      <vt:lpstr>Symbol</vt:lpstr>
      <vt:lpstr>Times New Roman</vt:lpstr>
      <vt:lpstr>Office Theme</vt:lpstr>
      <vt:lpstr>1_Office Theme</vt:lpstr>
      <vt:lpstr>2_Office Theme</vt:lpstr>
      <vt:lpstr>Présentation PowerPoint</vt:lpstr>
      <vt:lpstr>Présentation PowerPoint</vt:lpstr>
      <vt:lpstr>2023 Address Council Members </vt:lpstr>
      <vt:lpstr>2023 Address Council Members in pictures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CLEMENT Herve INNOV/NET</cp:lastModifiedBy>
  <cp:revision>468</cp:revision>
  <cp:lastPrinted>2017-09-12T04:32:54Z</cp:lastPrinted>
  <dcterms:created xsi:type="dcterms:W3CDTF">2011-12-06T05:23:30Z</dcterms:created>
  <dcterms:modified xsi:type="dcterms:W3CDTF">2023-05-23T19:42:14Z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lassificationContentMarkingFooterText">
    <vt:lpwstr>Orange Restricted</vt:lpwstr>
  </property>
</Properties>
</file>