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704463-40D5-4645-BF0B-6DDA2D400746}" v="5" dt="2023-05-25T11:38:06.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61" d="100"/>
          <a:sy n="61" d="100"/>
        </p:scale>
        <p:origin x="19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B5310-05FE-FC82-43FA-B4BDC49AB8D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5F602A2-FDBB-752A-1E5F-50941AB438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4F7873C-BC26-1969-0A7C-C42A070F42E7}"/>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955AEB03-75F0-96D8-6A84-AACE238DBAE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A713B20-82E8-1D93-E060-296E78FA3980}"/>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168558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195F-F890-E80C-2D84-8C79FF7ADB5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8E37B80-6955-5FDC-BAD3-1357489DE27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79A9689-4013-124C-20A3-128878DE1A4F}"/>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EB2DC42F-3DC8-E80D-DCAD-0E0866C56BE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010803-EF94-CAD6-E6D7-6E5B9AACD044}"/>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205005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AF58BE3-4DD6-C9D9-15AF-40D0C177409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28A4512-7BE2-3111-09B0-EB11C633A0A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22B420-EA81-D7CD-71E6-47FFCAF6421E}"/>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AC7B3B2C-53DD-372C-F65B-4352B2145DD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6BDF953-2424-326C-F691-8A1E77EA03DD}"/>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167865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AA4DB1-6018-00E5-1433-B43A57808DD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466E340-2639-85AA-530E-FAF8C4A143C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53AB175-653F-73B8-D1CC-145D6AFFDA1A}"/>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F3F87486-0489-8EEC-C3AA-B767FB2C2CA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2BD459C-DA44-E38E-B268-7B062FB536E5}"/>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171459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6902DD-C50D-B82C-49D1-87743B4676E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2E64901-C767-F776-C6FD-426136410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7D4AB87-8F6E-9D45-BC2B-8837767F8B55}"/>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7DAE2BF7-3E45-D336-126A-F6D59538B05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6642BC9-E1FA-4463-BAFF-8C727573FE44}"/>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414579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61347-2888-0B6A-30AE-93B95C00691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FC19E41-B948-DFED-0A18-F63115B9543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C2B4A7A-9378-D655-079A-BAF3059BC6C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56B9A83-B41A-36C0-26CE-CF4B42B6BA92}"/>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6" name="Fußzeilenplatzhalter 5">
            <a:extLst>
              <a:ext uri="{FF2B5EF4-FFF2-40B4-BE49-F238E27FC236}">
                <a16:creationId xmlns:a16="http://schemas.microsoft.com/office/drawing/2014/main" id="{90FE6546-1412-0F63-A256-73EFF1CF3AA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D4B1D1-820A-4499-F49E-751A5B5059C0}"/>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185192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3D17F-9A7A-6B66-EA98-CA96A655672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E3D032-5755-39ED-8BA3-64FB7E21C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EF82118-2DF4-888E-DAF8-E78FC221365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E540964-0AD9-C9DD-EFA2-8891DA9F59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3F49B73-2CBB-A6CD-11BF-C5274B07594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70CFE9F-562F-221E-B497-D1BFACCF0B47}"/>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8" name="Fußzeilenplatzhalter 7">
            <a:extLst>
              <a:ext uri="{FF2B5EF4-FFF2-40B4-BE49-F238E27FC236}">
                <a16:creationId xmlns:a16="http://schemas.microsoft.com/office/drawing/2014/main" id="{2B2361F6-C4FE-4948-E8D4-22D645341B5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023B129-1ACD-A199-F8F1-28A622C11B6A}"/>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251721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5CF61-4EAB-CED7-AD3C-D251006E8DE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E25AA5D-1DAD-D4E9-9C39-66EA619B1BE8}"/>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4" name="Fußzeilenplatzhalter 3">
            <a:extLst>
              <a:ext uri="{FF2B5EF4-FFF2-40B4-BE49-F238E27FC236}">
                <a16:creationId xmlns:a16="http://schemas.microsoft.com/office/drawing/2014/main" id="{20B9C551-D8A2-B40B-983D-A607D5CCA69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48E0E4C-BC9E-CEA5-D2C6-CDCC8CEDEFAF}"/>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312708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A81379F-F581-3AE4-A6B9-701C724EEF65}"/>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3" name="Fußzeilenplatzhalter 2">
            <a:extLst>
              <a:ext uri="{FF2B5EF4-FFF2-40B4-BE49-F238E27FC236}">
                <a16:creationId xmlns:a16="http://schemas.microsoft.com/office/drawing/2014/main" id="{80F98F66-2979-A5FF-3CE1-716F16DEC08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7FD11DF-6D47-E77D-8159-3DF56A1D7BD6}"/>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223234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BC02D-5F71-1696-9DF6-5E2A6AC1390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781FE33-42B0-8A33-24C8-AAD3276F62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D9CFB27-8D25-B634-5FF5-632C63E8B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112DDEA-FD90-944E-BF1D-B4C28D3048E2}"/>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6" name="Fußzeilenplatzhalter 5">
            <a:extLst>
              <a:ext uri="{FF2B5EF4-FFF2-40B4-BE49-F238E27FC236}">
                <a16:creationId xmlns:a16="http://schemas.microsoft.com/office/drawing/2014/main" id="{8C7603BF-96ED-6324-5115-50944EDBCC1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E22AE1C-3BF6-330F-6137-F640307DA713}"/>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18062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A4365F-910C-81D6-E8BA-04EC0AAFAD6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ABA5642-B051-7318-2905-61A3B1483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FB46D4E-C1A4-BE21-90D4-20E382661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691F7BF-5805-BD2E-3FA3-08EA940B6531}"/>
              </a:ext>
            </a:extLst>
          </p:cNvPr>
          <p:cNvSpPr>
            <a:spLocks noGrp="1"/>
          </p:cNvSpPr>
          <p:nvPr>
            <p:ph type="dt" sz="half" idx="10"/>
          </p:nvPr>
        </p:nvSpPr>
        <p:spPr/>
        <p:txBody>
          <a:bodyPr/>
          <a:lstStyle/>
          <a:p>
            <a:fld id="{5B6FD206-49FD-44A5-B6F9-081824208A89}" type="datetimeFigureOut">
              <a:rPr lang="de-DE" smtClean="0"/>
              <a:t>25.05.2023</a:t>
            </a:fld>
            <a:endParaRPr lang="de-DE"/>
          </a:p>
        </p:txBody>
      </p:sp>
      <p:sp>
        <p:nvSpPr>
          <p:cNvPr id="6" name="Fußzeilenplatzhalter 5">
            <a:extLst>
              <a:ext uri="{FF2B5EF4-FFF2-40B4-BE49-F238E27FC236}">
                <a16:creationId xmlns:a16="http://schemas.microsoft.com/office/drawing/2014/main" id="{E5CE10C0-A345-2F65-867D-46119589E76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899D2B9-1A24-18C7-F0F9-7946624D17A8}"/>
              </a:ext>
            </a:extLst>
          </p:cNvPr>
          <p:cNvSpPr>
            <a:spLocks noGrp="1"/>
          </p:cNvSpPr>
          <p:nvPr>
            <p:ph type="sldNum" sz="quarter" idx="12"/>
          </p:nvPr>
        </p:nvSpPr>
        <p:spPr/>
        <p:txBody>
          <a:bodyPr/>
          <a:lstStyle/>
          <a:p>
            <a:fld id="{6E75A69D-6FDB-4FFA-B9EE-9D795DDE85AE}" type="slidenum">
              <a:rPr lang="de-DE" smtClean="0"/>
              <a:t>‹Nr.›</a:t>
            </a:fld>
            <a:endParaRPr lang="de-DE"/>
          </a:p>
        </p:txBody>
      </p:sp>
    </p:spTree>
    <p:extLst>
      <p:ext uri="{BB962C8B-B14F-4D97-AF65-F5344CB8AC3E}">
        <p14:creationId xmlns:p14="http://schemas.microsoft.com/office/powerpoint/2010/main" val="393524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CD3231E-048C-EBCA-08DE-3FFEF110BF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3C22F50-3201-76A2-1735-A73E0C1A9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9CAFBF5-3A78-B308-6040-5FC99DD96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FD206-49FD-44A5-B6F9-081824208A89}" type="datetimeFigureOut">
              <a:rPr lang="de-DE" smtClean="0"/>
              <a:t>25.05.2023</a:t>
            </a:fld>
            <a:endParaRPr lang="de-DE"/>
          </a:p>
        </p:txBody>
      </p:sp>
      <p:sp>
        <p:nvSpPr>
          <p:cNvPr id="5" name="Fußzeilenplatzhalter 4">
            <a:extLst>
              <a:ext uri="{FF2B5EF4-FFF2-40B4-BE49-F238E27FC236}">
                <a16:creationId xmlns:a16="http://schemas.microsoft.com/office/drawing/2014/main" id="{1016C1DC-A281-C03B-B131-E74553505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2143D4E-60AE-F12E-FCD4-BD7B917C8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5A69D-6FDB-4FFA-B9EE-9D795DDE85AE}" type="slidenum">
              <a:rPr lang="de-DE" smtClean="0"/>
              <a:t>‹Nr.›</a:t>
            </a:fld>
            <a:endParaRPr lang="de-DE"/>
          </a:p>
        </p:txBody>
      </p:sp>
    </p:spTree>
    <p:extLst>
      <p:ext uri="{BB962C8B-B14F-4D97-AF65-F5344CB8AC3E}">
        <p14:creationId xmlns:p14="http://schemas.microsoft.com/office/powerpoint/2010/main" val="4124436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ob-blokzijl-foundation.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C9AD4-9827-78C8-488F-9DE36AC6ECEB}"/>
              </a:ext>
            </a:extLst>
          </p:cNvPr>
          <p:cNvSpPr>
            <a:spLocks noGrp="1"/>
          </p:cNvSpPr>
          <p:nvPr>
            <p:ph type="ctrTitle"/>
          </p:nvPr>
        </p:nvSpPr>
        <p:spPr>
          <a:xfrm>
            <a:off x="4151610" y="1122363"/>
            <a:ext cx="7124699" cy="2261911"/>
          </a:xfrm>
        </p:spPr>
        <p:txBody>
          <a:bodyPr>
            <a:normAutofit fontScale="90000"/>
          </a:bodyPr>
          <a:lstStyle/>
          <a:p>
            <a:r>
              <a:rPr lang="de-DE" dirty="0"/>
              <a:t>Award Committee 2023</a:t>
            </a:r>
            <a:br>
              <a:rPr lang="de-DE" dirty="0"/>
            </a:br>
            <a:br>
              <a:rPr lang="de-DE" dirty="0"/>
            </a:br>
            <a:r>
              <a:rPr lang="de-DE" dirty="0"/>
              <a:t>Rob Blokzijl Foundation</a:t>
            </a:r>
          </a:p>
        </p:txBody>
      </p:sp>
      <p:sp>
        <p:nvSpPr>
          <p:cNvPr id="3" name="Untertitel 2">
            <a:extLst>
              <a:ext uri="{FF2B5EF4-FFF2-40B4-BE49-F238E27FC236}">
                <a16:creationId xmlns:a16="http://schemas.microsoft.com/office/drawing/2014/main" id="{5F19FBE6-6A48-95DB-4D52-040DEC212917}"/>
              </a:ext>
            </a:extLst>
          </p:cNvPr>
          <p:cNvSpPr>
            <a:spLocks noGrp="1"/>
          </p:cNvSpPr>
          <p:nvPr>
            <p:ph type="subTitle" idx="1"/>
          </p:nvPr>
        </p:nvSpPr>
        <p:spPr>
          <a:xfrm>
            <a:off x="4459638" y="3602038"/>
            <a:ext cx="6816671" cy="2752580"/>
          </a:xfrm>
        </p:spPr>
        <p:txBody>
          <a:bodyPr>
            <a:normAutofit/>
          </a:bodyPr>
          <a:lstStyle/>
          <a:p>
            <a:pPr algn="l"/>
            <a:r>
              <a:rPr lang="de-DE" sz="2800" dirty="0">
                <a:hlinkClick r:id="rId2"/>
              </a:rPr>
              <a:t>https://rob-blokzijl-foundation.org/</a:t>
            </a:r>
            <a:endParaRPr lang="de-DE" sz="2800" dirty="0"/>
          </a:p>
          <a:p>
            <a:pPr algn="l"/>
            <a:endParaRPr lang="de-DE" sz="2800" dirty="0"/>
          </a:p>
          <a:p>
            <a:pPr algn="l"/>
            <a:r>
              <a:rPr lang="de-DE" sz="2800" dirty="0"/>
              <a:t>RIPE86 Rotterdam, May 25th, 2023</a:t>
            </a:r>
          </a:p>
          <a:p>
            <a:pPr algn="l"/>
            <a:r>
              <a:rPr lang="de-DE" sz="2800" dirty="0"/>
              <a:t>Falk von Bornstaedt</a:t>
            </a:r>
          </a:p>
          <a:p>
            <a:pPr algn="l"/>
            <a:r>
              <a:rPr lang="de-DE" dirty="0"/>
              <a:t>fbornstaedt@benocs.com</a:t>
            </a:r>
          </a:p>
        </p:txBody>
      </p:sp>
      <p:pic>
        <p:nvPicPr>
          <p:cNvPr id="4" name="Grafik 3">
            <a:extLst>
              <a:ext uri="{FF2B5EF4-FFF2-40B4-BE49-F238E27FC236}">
                <a16:creationId xmlns:a16="http://schemas.microsoft.com/office/drawing/2014/main" id="{6DCE1240-1E62-650D-2F0F-30FC7158184B}"/>
              </a:ext>
            </a:extLst>
          </p:cNvPr>
          <p:cNvPicPr>
            <a:picLocks noChangeAspect="1"/>
          </p:cNvPicPr>
          <p:nvPr/>
        </p:nvPicPr>
        <p:blipFill>
          <a:blip r:embed="rId3"/>
          <a:stretch>
            <a:fillRect/>
          </a:stretch>
        </p:blipFill>
        <p:spPr>
          <a:xfrm>
            <a:off x="657819" y="575513"/>
            <a:ext cx="3384374" cy="5108490"/>
          </a:xfrm>
          <a:prstGeom prst="rect">
            <a:avLst/>
          </a:prstGeom>
        </p:spPr>
      </p:pic>
    </p:spTree>
    <p:extLst>
      <p:ext uri="{BB962C8B-B14F-4D97-AF65-F5344CB8AC3E}">
        <p14:creationId xmlns:p14="http://schemas.microsoft.com/office/powerpoint/2010/main" val="147162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D6964-D470-BAA3-87EF-CDF3FB4CD6E1}"/>
              </a:ext>
            </a:extLst>
          </p:cNvPr>
          <p:cNvSpPr>
            <a:spLocks noGrp="1"/>
          </p:cNvSpPr>
          <p:nvPr>
            <p:ph type="title"/>
          </p:nvPr>
        </p:nvSpPr>
        <p:spPr>
          <a:xfrm>
            <a:off x="838200" y="365126"/>
            <a:ext cx="10515600" cy="987102"/>
          </a:xfrm>
        </p:spPr>
        <p:txBody>
          <a:bodyPr/>
          <a:lstStyle/>
          <a:p>
            <a:r>
              <a:rPr lang="de-DE" dirty="0"/>
              <a:t>Basic Facts</a:t>
            </a:r>
          </a:p>
        </p:txBody>
      </p:sp>
      <p:sp>
        <p:nvSpPr>
          <p:cNvPr id="3" name="Inhaltsplatzhalter 2">
            <a:extLst>
              <a:ext uri="{FF2B5EF4-FFF2-40B4-BE49-F238E27FC236}">
                <a16:creationId xmlns:a16="http://schemas.microsoft.com/office/drawing/2014/main" id="{D0507AAF-11D0-637E-572D-D4833A1B5349}"/>
              </a:ext>
            </a:extLst>
          </p:cNvPr>
          <p:cNvSpPr>
            <a:spLocks noGrp="1"/>
          </p:cNvSpPr>
          <p:nvPr>
            <p:ph idx="1"/>
          </p:nvPr>
        </p:nvSpPr>
        <p:spPr>
          <a:xfrm>
            <a:off x="838200" y="1383224"/>
            <a:ext cx="10430164" cy="4793739"/>
          </a:xfrm>
        </p:spPr>
        <p:txBody>
          <a:bodyPr>
            <a:normAutofit fontScale="92500" lnSpcReduction="10000"/>
          </a:bodyPr>
          <a:lstStyle/>
          <a:p>
            <a:r>
              <a:rPr lang="de-DE" sz="3200" dirty="0"/>
              <a:t>Rob Blokzijl, </a:t>
            </a:r>
            <a:r>
              <a:rPr lang="de-DE" sz="3200" dirty="0" err="1"/>
              <a:t>resigned</a:t>
            </a:r>
            <a:r>
              <a:rPr lang="de-DE" sz="3200" dirty="0"/>
              <a:t> </a:t>
            </a:r>
            <a:r>
              <a:rPr lang="de-DE" sz="3200" dirty="0" err="1"/>
              <a:t>as</a:t>
            </a:r>
            <a:r>
              <a:rPr lang="de-DE" sz="3200" dirty="0"/>
              <a:t> RIPE </a:t>
            </a:r>
            <a:r>
              <a:rPr lang="de-DE" sz="3200" dirty="0" err="1"/>
              <a:t>chair</a:t>
            </a:r>
            <a:r>
              <a:rPr lang="de-DE" sz="3200" dirty="0"/>
              <a:t> in 2013 after </a:t>
            </a:r>
            <a:r>
              <a:rPr lang="de-DE" sz="3200" dirty="0" err="1"/>
              <a:t>serving</a:t>
            </a:r>
            <a:r>
              <a:rPr lang="de-DE" sz="3200" dirty="0"/>
              <a:t> </a:t>
            </a:r>
            <a:r>
              <a:rPr lang="de-DE" sz="3200" dirty="0" err="1"/>
              <a:t>for</a:t>
            </a:r>
            <a:r>
              <a:rPr lang="de-DE" sz="3200" dirty="0"/>
              <a:t> 25 </a:t>
            </a:r>
            <a:r>
              <a:rPr lang="de-DE" sz="3200" dirty="0" err="1"/>
              <a:t>years</a:t>
            </a:r>
            <a:endParaRPr lang="de-DE" sz="3200" dirty="0"/>
          </a:p>
          <a:p>
            <a:r>
              <a:rPr lang="en-US" sz="3200" dirty="0"/>
              <a:t>He died 1 December 2015, aged 72</a:t>
            </a:r>
          </a:p>
          <a:p>
            <a:r>
              <a:rPr lang="en-US" sz="3200" dirty="0"/>
              <a:t>1 December 2016, the RIPE NCC established the Rob Blokzijl Foundation to </a:t>
            </a:r>
            <a:r>
              <a:rPr lang="en-US" sz="3200" dirty="0" err="1"/>
              <a:t>honour</a:t>
            </a:r>
            <a:r>
              <a:rPr lang="en-US" sz="3200" dirty="0"/>
              <a:t> Rob's legacy by </a:t>
            </a:r>
            <a:r>
              <a:rPr lang="en-US" sz="3200" dirty="0" err="1"/>
              <a:t>recognising</a:t>
            </a:r>
            <a:r>
              <a:rPr lang="en-US" sz="3200" dirty="0"/>
              <a:t> and rewarding individuals who make substantial contributions to the development of the internet in the RIPE NCC service region.</a:t>
            </a:r>
          </a:p>
          <a:p>
            <a:r>
              <a:rPr lang="en-US" sz="3200" dirty="0"/>
              <a:t>May 2018: The first Award was given to Wilfried </a:t>
            </a:r>
            <a:r>
              <a:rPr lang="en-US" sz="3200" dirty="0" err="1"/>
              <a:t>Woebber</a:t>
            </a:r>
            <a:endParaRPr lang="en-US" sz="3200" dirty="0"/>
          </a:p>
          <a:p>
            <a:r>
              <a:rPr lang="en-US" sz="3200" dirty="0"/>
              <a:t>May 2022: Award given to Gert </a:t>
            </a:r>
            <a:r>
              <a:rPr lang="en-US" sz="3200" dirty="0" err="1"/>
              <a:t>Döring</a:t>
            </a:r>
            <a:endParaRPr lang="en-US" sz="3200" dirty="0"/>
          </a:p>
          <a:p>
            <a:r>
              <a:rPr lang="en-US" sz="3200" dirty="0"/>
              <a:t>November 2023: next award planned</a:t>
            </a:r>
          </a:p>
          <a:p>
            <a:endParaRPr lang="en-US" sz="3200" dirty="0"/>
          </a:p>
          <a:p>
            <a:endParaRPr lang="de-DE" sz="3200" dirty="0"/>
          </a:p>
          <a:p>
            <a:endParaRPr lang="de-DE" sz="3200" dirty="0"/>
          </a:p>
          <a:p>
            <a:endParaRPr lang="de-DE" sz="3200" dirty="0"/>
          </a:p>
        </p:txBody>
      </p:sp>
    </p:spTree>
    <p:extLst>
      <p:ext uri="{BB962C8B-B14F-4D97-AF65-F5344CB8AC3E}">
        <p14:creationId xmlns:p14="http://schemas.microsoft.com/office/powerpoint/2010/main" val="324935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C134E-4256-D5C3-5FA7-FE124A2EB97A}"/>
              </a:ext>
            </a:extLst>
          </p:cNvPr>
          <p:cNvSpPr>
            <a:spLocks noGrp="1"/>
          </p:cNvSpPr>
          <p:nvPr>
            <p:ph type="title"/>
          </p:nvPr>
        </p:nvSpPr>
        <p:spPr>
          <a:xfrm>
            <a:off x="381001" y="406689"/>
            <a:ext cx="11557000" cy="1426729"/>
          </a:xfrm>
        </p:spPr>
        <p:txBody>
          <a:bodyPr>
            <a:normAutofit/>
          </a:bodyPr>
          <a:lstStyle/>
          <a:p>
            <a:r>
              <a:rPr lang="de-DE" dirty="0"/>
              <a:t>Call </a:t>
            </a:r>
            <a:r>
              <a:rPr lang="de-DE" dirty="0" err="1"/>
              <a:t>for</a:t>
            </a:r>
            <a:r>
              <a:rPr lang="de-DE" dirty="0"/>
              <a:t> Award-Committee 2023 on </a:t>
            </a:r>
            <a:r>
              <a:rPr lang="de-DE" dirty="0" err="1"/>
              <a:t>the</a:t>
            </a:r>
            <a:r>
              <a:rPr lang="de-DE" dirty="0"/>
              <a:t> </a:t>
            </a:r>
            <a:r>
              <a:rPr lang="de-DE" dirty="0" err="1"/>
              <a:t>ripe</a:t>
            </a:r>
            <a:r>
              <a:rPr lang="de-DE" dirty="0"/>
              <a:t>-list and </a:t>
            </a:r>
            <a:r>
              <a:rPr lang="de-DE" dirty="0" err="1"/>
              <a:t>website</a:t>
            </a:r>
            <a:r>
              <a:rPr lang="de-DE" dirty="0"/>
              <a:t> </a:t>
            </a:r>
            <a:r>
              <a:rPr lang="de-DE" dirty="0" err="1"/>
              <a:t>resulted</a:t>
            </a:r>
            <a:r>
              <a:rPr lang="de-DE" dirty="0"/>
              <a:t> in 7 </a:t>
            </a:r>
            <a:r>
              <a:rPr lang="de-DE" dirty="0" err="1"/>
              <a:t>volunteers</a:t>
            </a:r>
            <a:endParaRPr lang="de-DE" dirty="0"/>
          </a:p>
        </p:txBody>
      </p:sp>
      <p:pic>
        <p:nvPicPr>
          <p:cNvPr id="5" name="Grafik 4">
            <a:extLst>
              <a:ext uri="{FF2B5EF4-FFF2-40B4-BE49-F238E27FC236}">
                <a16:creationId xmlns:a16="http://schemas.microsoft.com/office/drawing/2014/main" id="{38E82EFB-D7D6-D3E0-070B-FF481E0521F3}"/>
              </a:ext>
            </a:extLst>
          </p:cNvPr>
          <p:cNvPicPr>
            <a:picLocks noChangeAspect="1"/>
          </p:cNvPicPr>
          <p:nvPr/>
        </p:nvPicPr>
        <p:blipFill>
          <a:blip r:embed="rId2"/>
          <a:stretch>
            <a:fillRect/>
          </a:stretch>
        </p:blipFill>
        <p:spPr>
          <a:xfrm>
            <a:off x="5186217" y="2324820"/>
            <a:ext cx="6877922" cy="3817362"/>
          </a:xfrm>
          <a:prstGeom prst="rect">
            <a:avLst/>
          </a:prstGeom>
        </p:spPr>
      </p:pic>
      <p:sp>
        <p:nvSpPr>
          <p:cNvPr id="4" name="Textfeld 3">
            <a:extLst>
              <a:ext uri="{FF2B5EF4-FFF2-40B4-BE49-F238E27FC236}">
                <a16:creationId xmlns:a16="http://schemas.microsoft.com/office/drawing/2014/main" id="{6D3AF1BB-7455-6BCF-2294-70CD847F24CF}"/>
              </a:ext>
            </a:extLst>
          </p:cNvPr>
          <p:cNvSpPr txBox="1"/>
          <p:nvPr/>
        </p:nvSpPr>
        <p:spPr>
          <a:xfrm>
            <a:off x="267855" y="2127610"/>
            <a:ext cx="4558145" cy="4616648"/>
          </a:xfrm>
          <a:prstGeom prst="rect">
            <a:avLst/>
          </a:prstGeom>
          <a:noFill/>
        </p:spPr>
        <p:txBody>
          <a:bodyPr wrap="square">
            <a:spAutoFit/>
          </a:bodyPr>
          <a:lstStyle/>
          <a:p>
            <a:r>
              <a:rPr lang="en-US" sz="1400" dirty="0"/>
              <a:t>Von: Fbornstaedt@benocs.com</a:t>
            </a:r>
          </a:p>
          <a:p>
            <a:r>
              <a:rPr lang="en-US" sz="1400" dirty="0"/>
              <a:t>Sent April 12, 2023</a:t>
            </a:r>
          </a:p>
          <a:p>
            <a:r>
              <a:rPr lang="en-US" sz="1400" dirty="0"/>
              <a:t>An: ripe-list@ripe.net &lt;ripe-list@ripe.net&gt;</a:t>
            </a:r>
          </a:p>
          <a:p>
            <a:r>
              <a:rPr lang="en-US" sz="1400" dirty="0" err="1"/>
              <a:t>Betreff</a:t>
            </a:r>
            <a:r>
              <a:rPr lang="en-US" sz="1400" dirty="0"/>
              <a:t>: Rob Blokzijl Foundation: Call for Award Committee 2023</a:t>
            </a:r>
          </a:p>
          <a:p>
            <a:r>
              <a:rPr lang="en-US" sz="1400" dirty="0"/>
              <a:t> </a:t>
            </a:r>
          </a:p>
          <a:p>
            <a:r>
              <a:rPr lang="en-US" sz="1400" dirty="0"/>
              <a:t>The next Rob Blokzijl Award will be presented at RIPE 87 between November 27th and December 1st of 2023. Like last time the process will be </a:t>
            </a:r>
            <a:r>
              <a:rPr lang="en-US" sz="1400" dirty="0" err="1"/>
              <a:t>organised</a:t>
            </a:r>
            <a:r>
              <a:rPr lang="en-US" sz="1400" dirty="0"/>
              <a:t> by an Award Committee, which will be appointed in time to be </a:t>
            </a:r>
            <a:r>
              <a:rPr lang="en-US" sz="1400" dirty="0" err="1"/>
              <a:t>annouced</a:t>
            </a:r>
            <a:r>
              <a:rPr lang="en-US" sz="1400" dirty="0"/>
              <a:t> by the board of the foundation at RIPE86 in Rotterdam. The committee will then make a call for nominations and select the next awardee.</a:t>
            </a:r>
          </a:p>
          <a:p>
            <a:r>
              <a:rPr lang="en-US" sz="1400" dirty="0"/>
              <a:t> </a:t>
            </a:r>
          </a:p>
          <a:p>
            <a:r>
              <a:rPr lang="en-US" sz="1400" dirty="0"/>
              <a:t>We are looking for suggestions for the composition of the Award Committee. Would you like to suggest someone specific or give us some general advice on the Award Committee? Please let us know at board@rob-blokzijl-foundation.org until May 10th, 2023.</a:t>
            </a:r>
          </a:p>
          <a:p>
            <a:endParaRPr lang="en-US" sz="1400" dirty="0"/>
          </a:p>
          <a:p>
            <a:r>
              <a:rPr lang="en-US" sz="1400" dirty="0"/>
              <a:t>Falk von Bornstaedt</a:t>
            </a:r>
          </a:p>
        </p:txBody>
      </p:sp>
    </p:spTree>
    <p:extLst>
      <p:ext uri="{BB962C8B-B14F-4D97-AF65-F5344CB8AC3E}">
        <p14:creationId xmlns:p14="http://schemas.microsoft.com/office/powerpoint/2010/main" val="245095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891BB-0794-79D7-CB0B-1C130EC65FD2}"/>
              </a:ext>
            </a:extLst>
          </p:cNvPr>
          <p:cNvSpPr>
            <a:spLocks noGrp="1"/>
          </p:cNvSpPr>
          <p:nvPr>
            <p:ph type="title"/>
          </p:nvPr>
        </p:nvSpPr>
        <p:spPr/>
        <p:txBody>
          <a:bodyPr/>
          <a:lstStyle/>
          <a:p>
            <a:r>
              <a:rPr lang="de-DE" dirty="0"/>
              <a:t>Award Committe 2023</a:t>
            </a:r>
          </a:p>
        </p:txBody>
      </p:sp>
      <p:sp>
        <p:nvSpPr>
          <p:cNvPr id="3" name="Inhaltsplatzhalter 2">
            <a:extLst>
              <a:ext uri="{FF2B5EF4-FFF2-40B4-BE49-F238E27FC236}">
                <a16:creationId xmlns:a16="http://schemas.microsoft.com/office/drawing/2014/main" id="{5D5B8A57-59DD-8271-4768-0F0032B8193B}"/>
              </a:ext>
            </a:extLst>
          </p:cNvPr>
          <p:cNvSpPr>
            <a:spLocks noGrp="1"/>
          </p:cNvSpPr>
          <p:nvPr>
            <p:ph idx="1"/>
          </p:nvPr>
        </p:nvSpPr>
        <p:spPr>
          <a:xfrm>
            <a:off x="838200" y="1825625"/>
            <a:ext cx="4663356" cy="4351338"/>
          </a:xfrm>
        </p:spPr>
        <p:txBody>
          <a:bodyPr>
            <a:normAutofit/>
          </a:bodyPr>
          <a:lstStyle/>
          <a:p>
            <a:pPr marL="0" indent="0">
              <a:buNone/>
            </a:pPr>
            <a:r>
              <a:rPr lang="de-DE" sz="3600" dirty="0"/>
              <a:t>1.	Maria </a:t>
            </a:r>
            <a:r>
              <a:rPr lang="de-DE" sz="3600" dirty="0" err="1"/>
              <a:t>Häll</a:t>
            </a:r>
            <a:endParaRPr lang="de-DE" sz="3600" dirty="0"/>
          </a:p>
          <a:p>
            <a:pPr marL="0" indent="0">
              <a:buNone/>
            </a:pPr>
            <a:r>
              <a:rPr lang="de-DE" sz="3600" dirty="0"/>
              <a:t>2.	</a:t>
            </a:r>
            <a:r>
              <a:rPr lang="de-DE" sz="3600" dirty="0" err="1"/>
              <a:t>Julf</a:t>
            </a:r>
            <a:r>
              <a:rPr lang="de-DE" sz="3600" dirty="0"/>
              <a:t> </a:t>
            </a:r>
            <a:r>
              <a:rPr lang="de-DE" sz="3600" dirty="0" err="1"/>
              <a:t>Helsingius</a:t>
            </a:r>
            <a:endParaRPr lang="de-DE" sz="3600" dirty="0"/>
          </a:p>
          <a:p>
            <a:pPr marL="0" indent="0">
              <a:buNone/>
            </a:pPr>
            <a:r>
              <a:rPr lang="de-DE" sz="3600" dirty="0"/>
              <a:t>3.	Franziska Lichtblau</a:t>
            </a:r>
          </a:p>
          <a:p>
            <a:pPr marL="0" indent="0">
              <a:buNone/>
            </a:pPr>
            <a:r>
              <a:rPr lang="de-DE" sz="3600" dirty="0"/>
              <a:t>4.	Desiree </a:t>
            </a:r>
            <a:r>
              <a:rPr lang="de-DE" sz="3600" dirty="0" err="1"/>
              <a:t>Miloshevic</a:t>
            </a:r>
            <a:endParaRPr lang="de-DE" sz="3600" dirty="0"/>
          </a:p>
          <a:p>
            <a:pPr marL="0" indent="0">
              <a:buNone/>
            </a:pPr>
            <a:r>
              <a:rPr lang="de-DE" sz="3600" dirty="0"/>
              <a:t>5.	Carsten Schiefner</a:t>
            </a:r>
          </a:p>
          <a:p>
            <a:pPr marL="0" indent="0">
              <a:buNone/>
            </a:pPr>
            <a:r>
              <a:rPr lang="de-DE" sz="3600" dirty="0"/>
              <a:t>6.	Mike Silber</a:t>
            </a:r>
          </a:p>
          <a:p>
            <a:pPr marL="0" indent="0">
              <a:buNone/>
            </a:pPr>
            <a:r>
              <a:rPr lang="de-DE" sz="3600" dirty="0"/>
              <a:t>7.	Jan Zorz</a:t>
            </a:r>
          </a:p>
          <a:p>
            <a:pPr marL="0" indent="0">
              <a:buNone/>
            </a:pPr>
            <a:endParaRPr lang="de-DE" sz="3600" dirty="0"/>
          </a:p>
        </p:txBody>
      </p:sp>
      <p:sp>
        <p:nvSpPr>
          <p:cNvPr id="4" name="Inhaltsplatzhalter 2">
            <a:extLst>
              <a:ext uri="{FF2B5EF4-FFF2-40B4-BE49-F238E27FC236}">
                <a16:creationId xmlns:a16="http://schemas.microsoft.com/office/drawing/2014/main" id="{BCA7C92A-108A-4663-89EB-8922D822F60C}"/>
              </a:ext>
            </a:extLst>
          </p:cNvPr>
          <p:cNvSpPr txBox="1">
            <a:spLocks/>
          </p:cNvSpPr>
          <p:nvPr/>
        </p:nvSpPr>
        <p:spPr>
          <a:xfrm>
            <a:off x="6506470" y="1825625"/>
            <a:ext cx="466335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Will </a:t>
            </a:r>
            <a:r>
              <a:rPr lang="de-DE" dirty="0" err="1"/>
              <a:t>issue</a:t>
            </a:r>
            <a:r>
              <a:rPr lang="de-DE" dirty="0"/>
              <a:t> a </a:t>
            </a:r>
            <a:r>
              <a:rPr lang="de-DE" dirty="0" err="1"/>
              <a:t>call</a:t>
            </a:r>
            <a:r>
              <a:rPr lang="de-DE" dirty="0"/>
              <a:t> </a:t>
            </a:r>
            <a:r>
              <a:rPr lang="de-DE" dirty="0" err="1"/>
              <a:t>for</a:t>
            </a:r>
            <a:r>
              <a:rPr lang="de-DE" dirty="0"/>
              <a:t> </a:t>
            </a:r>
            <a:r>
              <a:rPr lang="de-DE" dirty="0" err="1"/>
              <a:t>nominations</a:t>
            </a:r>
            <a:r>
              <a:rPr lang="de-DE" dirty="0"/>
              <a:t>.</a:t>
            </a:r>
          </a:p>
          <a:p>
            <a:pPr marL="0" indent="0">
              <a:buFont typeface="Arial" panose="020B0604020202020204" pitchFamily="34" charset="0"/>
              <a:buNone/>
            </a:pPr>
            <a:r>
              <a:rPr lang="en-US" b="0" i="0" dirty="0">
                <a:solidFill>
                  <a:srgbClr val="28303D"/>
                </a:solidFill>
                <a:effectLst/>
                <a:latin typeface="-apple-system"/>
              </a:rPr>
              <a:t>The committee will review all nominations and may seek clarifying information if needed in the process of the review.</a:t>
            </a:r>
            <a:endParaRPr lang="de-DE" dirty="0"/>
          </a:p>
        </p:txBody>
      </p:sp>
    </p:spTree>
    <p:extLst>
      <p:ext uri="{BB962C8B-B14F-4D97-AF65-F5344CB8AC3E}">
        <p14:creationId xmlns:p14="http://schemas.microsoft.com/office/powerpoint/2010/main" val="240716584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Breitbild</PresentationFormat>
  <Paragraphs>36</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-apple-system</vt:lpstr>
      <vt:lpstr>Arial</vt:lpstr>
      <vt:lpstr>Calibri</vt:lpstr>
      <vt:lpstr>Calibri Light</vt:lpstr>
      <vt:lpstr>Office</vt:lpstr>
      <vt:lpstr>Award Committee 2023  Rob Blokzijl Foundation</vt:lpstr>
      <vt:lpstr>Basic Facts</vt:lpstr>
      <vt:lpstr>Call for Award-Committee 2023 on the ripe-list and website resulted in 7 volunteers</vt:lpstr>
      <vt:lpstr>Award Committe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Award Committee 2023  Rob Blokzijl Foundation</dc:title>
  <dc:creator>Falk von Bornstaedt</dc:creator>
  <cp:keywords>May 24th, 2023</cp:keywords>
  <cp:lastModifiedBy>Falk von Bornstaedt</cp:lastModifiedBy>
  <cp:revision>2</cp:revision>
  <dcterms:created xsi:type="dcterms:W3CDTF">2023-05-24T13:35:05Z</dcterms:created>
  <dcterms:modified xsi:type="dcterms:W3CDTF">2023-05-25T11:53:01Z</dcterms:modified>
</cp:coreProperties>
</file>