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75" r:id="rId6"/>
    <p:sldId id="274" r:id="rId7"/>
    <p:sldId id="270" r:id="rId8"/>
    <p:sldId id="263" r:id="rId9"/>
    <p:sldId id="268" r:id="rId10"/>
    <p:sldId id="264" r:id="rId11"/>
    <p:sldId id="271" r:id="rId12"/>
    <p:sldId id="272" r:id="rId13"/>
    <p:sldId id="269" r:id="rId14"/>
    <p:sldId id="273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/>
    <p:restoredTop sz="94709"/>
  </p:normalViewPr>
  <p:slideViewPr>
    <p:cSldViewPr snapToGrid="0" snapToObjects="1">
      <p:cViewPr varScale="1">
        <p:scale>
          <a:sx n="118" d="100"/>
          <a:sy n="118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612B1-F583-3247-8B52-771AB3C667CE}" type="datetimeFigureOut">
              <a:rPr lang="en-NL" smtClean="0"/>
              <a:t>25/05/2023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80290-1C24-9D45-B754-3EE37C31E3A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991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1965-F326-5C42-9C13-B7A17F42D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97D72-C865-7E4F-A956-3C53BE97D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E6DF9-33F4-8546-AF09-975953A4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0F2E-711F-C241-81AC-13B587C5BA1A}" type="datetime1">
              <a:rPr lang="en-US" smtClean="0"/>
              <a:t>5/25/23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9E8D9-960B-924E-8FBC-2F8CB3EE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6686-6771-ED46-815D-A5F74A5A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014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A533-2369-0843-9B89-E6EE4D93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2E3FC-719B-2146-B6B5-BBA6F4C20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B018C-7068-D545-840C-EF55FF4D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5376-8015-C247-855F-4AF11BCA29F1}" type="datetime1">
              <a:rPr lang="en-US" smtClean="0"/>
              <a:t>5/25/23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9A62-3B8D-F74B-AC22-C067531F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EA10-CDCE-454B-B50E-AB4C72FA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0858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0B112-7B03-3E4C-985B-3B6F93865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F362-F7E8-5A44-AF65-ED56C8FB4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9C91-B538-3C46-85D2-F0051F0B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743C-6DC2-834E-840D-FECD322304D2}" type="datetime1">
              <a:rPr lang="en-US" smtClean="0"/>
              <a:t>5/25/23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9B99-60AB-6B4D-899D-E1FC0F27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7018-368E-5A44-B6C1-B1253493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230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2978-C8E9-5B4A-B7DC-57D91223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2FA7A-8BDA-2149-BB15-C0E64523D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8D765-9E58-7741-BE4D-180C59AD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F5DD-A202-1F4F-A57A-62424B217BCC}" type="datetime1">
              <a:rPr lang="en-US" smtClean="0"/>
              <a:t>5/25/23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74203-7D01-4045-9E8B-E7DB3878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E18C-D48F-8243-B334-FAE84C66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1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15D-A449-2C4F-B66C-DA9F923E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0CDD3-0B19-414A-8ED6-AE8605E1F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41779-CFA1-904A-B2EE-76ADEAE3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F68A-876B-8D44-9368-D1F4C1161546}" type="datetime1">
              <a:rPr lang="en-US" smtClean="0"/>
              <a:t>5/25/23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FD7A-8194-CF45-884B-8EE0B3AF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1D46-944A-7644-AB20-ED14437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3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CC6B-A415-5140-BE56-A1068971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4486-DDA8-F346-BC4E-F34B2AB14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59A85-DC5F-6A4B-AE94-2CA95C259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4FD7E-20D2-2840-A406-4A8AAF07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5A2-EAAC-3740-8DDA-C30722AB2820}" type="datetime1">
              <a:rPr lang="en-US" smtClean="0"/>
              <a:t>5/25/23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2986D-8A6E-9143-AE52-70BFC906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017EB-2FB1-9F47-A613-43E3B8CB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639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58D5-D85D-AB40-BC36-78C0BEE3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4FC-C17D-5043-AA6D-1BA604F20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8B98C-C285-2B4D-921C-C7D415861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40AB6-87E3-5C4D-A11D-3BB33D4FC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B84D3-1945-AF4A-9C4D-BAF84C8F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700B7-88FF-BE4E-A556-7293CF3F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E3EA-BD52-8941-8B8F-6B7168231C19}" type="datetime1">
              <a:rPr lang="en-US" smtClean="0"/>
              <a:t>5/25/23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F5AEC-A6ED-6C4D-8FFF-BAE6401D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F3AFC-F848-AC48-8753-525E5A8A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27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8242-71FB-B34C-9FC3-0E551F8B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37D77-5AE1-904D-936E-353657AE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606C-3E92-4A4F-A1D5-E056E73810C8}" type="datetime1">
              <a:rPr lang="en-US" smtClean="0"/>
              <a:t>5/25/23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4156C-7ADF-5241-8637-550447FA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F1A0-255B-534D-B9F9-4B92D885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69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8D0B4-9BFE-0E4C-8F08-250EBECE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796F-4735-FE4D-A776-55CB9C708DCD}" type="datetime1">
              <a:rPr lang="en-US" smtClean="0"/>
              <a:t>5/25/23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1F559-C1B4-E644-AE31-5B0E8ECC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40221-1895-A74B-A74F-559565A2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67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9EAF-9D31-894A-AD4F-8353BE0E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23F6-9F49-B54C-B827-594ED1E8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8D674-ADE2-E645-AC4C-12FCF8F2C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8D194-A9E3-FB46-B239-2908D1BA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2856-BDB1-3B43-8EF5-4D0FBAF5CFDA}" type="datetime1">
              <a:rPr lang="en-US" smtClean="0"/>
              <a:t>5/25/23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FD1D6-9DC1-654F-B4BC-D14709C5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65386-F021-EE40-8A04-1BA25E10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981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259F-9905-744C-A859-FC12E87F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4ABD2-4673-9B4D-B7F1-A2E6A3559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F99DB-3D42-8D41-BDF2-853C7C76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AD54F-BDBF-A24D-BD8C-3367F675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751-10EA-1A46-80BF-3B8C98B4F05C}" type="datetime1">
              <a:rPr lang="en-US" smtClean="0"/>
              <a:t>5/25/23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0A74E-03F6-8D45-A637-0AE70335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F3A41-C6E9-0D42-83C6-750F5F51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015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53438-B579-A34A-B7C7-4D68FC4C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2C50E-C2F6-6641-8FC0-E622C132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5B7AD-8C10-4E47-9991-74A4AD7ED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2F1A-9394-6142-9A5C-5A9AB1508311}" type="datetime1">
              <a:rPr lang="en-US" smtClean="0"/>
              <a:t>5/25/23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3FA91-889F-5549-AF6D-2C1469BE2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5AA0-02E4-B944-9D53-0B6645184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DA1C-ED8A-1443-B7FC-31E9ED2927E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74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vereigntechfund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3AA33C-4912-B740-B01C-86950D772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 b="1" dirty="0">
                <a:latin typeface="Raleway Medium" panose="020B0503030101060003" pitchFamily="34" charset="77"/>
              </a:rPr>
              <a:t>@RIPE86, 25 May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1BDCD1-6BED-C74F-8E13-A2220699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991291"/>
            <a:ext cx="68326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3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C048D-29AB-ED4F-BE86-19F58B09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10</a:t>
            </a:fld>
            <a:endParaRPr lang="en-NL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FCE5E46-8019-F74F-B518-A55612F2696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10</a:t>
            </a:fld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BA94F-4E80-EB4D-B54E-92F972E2B1DE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8CF5B7-68C5-8B43-B39E-FE6DB6FC50CC}"/>
              </a:ext>
            </a:extLst>
          </p:cNvPr>
          <p:cNvSpPr txBox="1">
            <a:spLocks/>
          </p:cNvSpPr>
          <p:nvPr/>
        </p:nvSpPr>
        <p:spPr>
          <a:xfrm>
            <a:off x="3457903" y="500062"/>
            <a:ext cx="7895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b="1" dirty="0">
                <a:latin typeface="Raleway" panose="020B0503030101060003" pitchFamily="34" charset="77"/>
              </a:rPr>
              <a:t>Funding from an unexpected source (1)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FD55B7-A673-F84C-8EA2-03D66431D6F7}"/>
              </a:ext>
            </a:extLst>
          </p:cNvPr>
          <p:cNvSpPr txBox="1">
            <a:spLocks/>
          </p:cNvSpPr>
          <p:nvPr/>
        </p:nvSpPr>
        <p:spPr>
          <a:xfrm>
            <a:off x="147146" y="6345840"/>
            <a:ext cx="454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>
                <a:latin typeface="Raleway Medium" panose="020B0503030101060003" pitchFamily="34" charset="77"/>
              </a:rPr>
              <a:pPr/>
              <a:t>10</a:t>
            </a:fld>
            <a:endParaRPr lang="en-NL" dirty="0">
              <a:latin typeface="Raleway Medium" panose="020B0503030101060003" pitchFamily="34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D6A9AA-4E98-F742-9434-D9F8B60D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1D632B-3927-F087-AFC5-C6E9073BCEA2}"/>
              </a:ext>
            </a:extLst>
          </p:cNvPr>
          <p:cNvSpPr txBox="1">
            <a:spLocks/>
          </p:cNvSpPr>
          <p:nvPr/>
        </p:nvSpPr>
        <p:spPr>
          <a:xfrm>
            <a:off x="3457903" y="1825625"/>
            <a:ext cx="789589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Pilot round from “Sovereign Tech Fund”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Outlined three </a:t>
            </a:r>
            <a:r>
              <a:rPr lang="en-US" dirty="0" err="1">
                <a:latin typeface="Raleway Medium" panose="020B0503030101060003" pitchFamily="34" charset="77"/>
              </a:rPr>
              <a:t>OpenBGPD</a:t>
            </a:r>
            <a:r>
              <a:rPr lang="en-US" dirty="0">
                <a:latin typeface="Raleway Medium" panose="020B0503030101060003" pitchFamily="34" charset="77"/>
              </a:rPr>
              <a:t> goals: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ASPA support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Improved RDE performance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Improved Linux support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Received funding!</a:t>
            </a:r>
          </a:p>
          <a:p>
            <a:pPr>
              <a:lnSpc>
                <a:spcPct val="150000"/>
              </a:lnSpc>
            </a:pPr>
            <a:endParaRPr lang="en-US" dirty="0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378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C048D-29AB-ED4F-BE86-19F58B09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11</a:t>
            </a:fld>
            <a:endParaRPr lang="en-NL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FCE5E46-8019-F74F-B518-A55612F2696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11</a:t>
            </a:fld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BA94F-4E80-EB4D-B54E-92F972E2B1DE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8CF5B7-68C5-8B43-B39E-FE6DB6FC50CC}"/>
              </a:ext>
            </a:extLst>
          </p:cNvPr>
          <p:cNvSpPr txBox="1">
            <a:spLocks/>
          </p:cNvSpPr>
          <p:nvPr/>
        </p:nvSpPr>
        <p:spPr>
          <a:xfrm>
            <a:off x="3457903" y="500062"/>
            <a:ext cx="7895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b="1" dirty="0">
                <a:latin typeface="Raleway" panose="020B0503030101060003" pitchFamily="34" charset="77"/>
              </a:rPr>
              <a:t>Funding from an unexpected source (2)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FD55B7-A673-F84C-8EA2-03D66431D6F7}"/>
              </a:ext>
            </a:extLst>
          </p:cNvPr>
          <p:cNvSpPr txBox="1">
            <a:spLocks/>
          </p:cNvSpPr>
          <p:nvPr/>
        </p:nvSpPr>
        <p:spPr>
          <a:xfrm>
            <a:off x="147146" y="6345840"/>
            <a:ext cx="454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>
                <a:latin typeface="Raleway Medium" panose="020B0503030101060003" pitchFamily="34" charset="77"/>
              </a:rPr>
              <a:pPr/>
              <a:t>11</a:t>
            </a:fld>
            <a:endParaRPr lang="en-NL" dirty="0">
              <a:latin typeface="Raleway Medium" panose="020B0503030101060003" pitchFamily="34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D6A9AA-4E98-F742-9434-D9F8B60D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1D632B-3927-F087-AFC5-C6E9073BCEA2}"/>
              </a:ext>
            </a:extLst>
          </p:cNvPr>
          <p:cNvSpPr txBox="1">
            <a:spLocks/>
          </p:cNvSpPr>
          <p:nvPr/>
        </p:nvSpPr>
        <p:spPr>
          <a:xfrm>
            <a:off x="3457903" y="1825625"/>
            <a:ext cx="7895896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Evaluation conference in Berlin last month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Noted that as a foundation we seemed to be ahead of many other developers; they’re all seeking continuity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The whole process started out easily, ended up with time sheets and paperwork. Trial round joys. </a:t>
            </a:r>
          </a:p>
          <a:p>
            <a:pPr>
              <a:lnSpc>
                <a:spcPct val="150000"/>
              </a:lnSpc>
            </a:pPr>
            <a:endParaRPr lang="en-US" dirty="0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087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C048D-29AB-ED4F-BE86-19F58B09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12</a:t>
            </a:fld>
            <a:endParaRPr lang="en-NL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FCE5E46-8019-F74F-B518-A55612F2696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12</a:t>
            </a:fld>
            <a:endParaRPr lang="en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BA94F-4E80-EB4D-B54E-92F972E2B1DE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8CF5B7-68C5-8B43-B39E-FE6DB6FC50CC}"/>
              </a:ext>
            </a:extLst>
          </p:cNvPr>
          <p:cNvSpPr txBox="1">
            <a:spLocks/>
          </p:cNvSpPr>
          <p:nvPr/>
        </p:nvSpPr>
        <p:spPr>
          <a:xfrm>
            <a:off x="3457903" y="500062"/>
            <a:ext cx="7895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b="1" dirty="0">
                <a:latin typeface="Raleway" panose="020B0503030101060003" pitchFamily="34" charset="77"/>
              </a:rPr>
              <a:t>Funding from an unexpected source (3)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FD55B7-A673-F84C-8EA2-03D66431D6F7}"/>
              </a:ext>
            </a:extLst>
          </p:cNvPr>
          <p:cNvSpPr txBox="1">
            <a:spLocks/>
          </p:cNvSpPr>
          <p:nvPr/>
        </p:nvSpPr>
        <p:spPr>
          <a:xfrm>
            <a:off x="147146" y="6345840"/>
            <a:ext cx="454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>
                <a:latin typeface="Raleway Medium" panose="020B0503030101060003" pitchFamily="34" charset="77"/>
              </a:rPr>
              <a:pPr/>
              <a:t>12</a:t>
            </a:fld>
            <a:endParaRPr lang="en-NL" dirty="0">
              <a:latin typeface="Raleway Medium" panose="020B0503030101060003" pitchFamily="34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D6A9AA-4E98-F742-9434-D9F8B60D8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1D632B-3927-F087-AFC5-C6E9073BCEA2}"/>
              </a:ext>
            </a:extLst>
          </p:cNvPr>
          <p:cNvSpPr txBox="1">
            <a:spLocks/>
          </p:cNvSpPr>
          <p:nvPr/>
        </p:nvSpPr>
        <p:spPr>
          <a:xfrm>
            <a:off x="3457903" y="1825625"/>
            <a:ext cx="789589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Our three goals are now almost all implemented (yes, that includes ASPA support in </a:t>
            </a:r>
            <a:r>
              <a:rPr lang="en-US" dirty="0" err="1">
                <a:latin typeface="Raleway Medium" panose="020B0503030101060003" pitchFamily="34" charset="77"/>
              </a:rPr>
              <a:t>OpenBGPD</a:t>
            </a:r>
            <a:r>
              <a:rPr lang="en-US" dirty="0">
                <a:latin typeface="Raleway Medium" panose="020B0503030101060003" pitchFamily="34" charset="7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STF has additional funding available for a new round and is open to new applications: </a:t>
            </a:r>
            <a:r>
              <a:rPr lang="en-US" dirty="0">
                <a:latin typeface="Raleway Medium" panose="020B0503030101060003" pitchFamily="34" charset="77"/>
                <a:hlinkClick r:id="rId3"/>
              </a:rPr>
              <a:t>https://sovereigntechfund.de/</a:t>
            </a:r>
            <a:endParaRPr lang="en-US" dirty="0">
              <a:latin typeface="Raleway Medium" panose="020B0503030101060003" pitchFamily="34" charset="7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Raleway Medium" panose="020B0503030101060003" pitchFamily="34" charset="77"/>
            </a:endParaRPr>
          </a:p>
          <a:p>
            <a:pPr>
              <a:lnSpc>
                <a:spcPct val="150000"/>
              </a:lnSpc>
            </a:pPr>
            <a:endParaRPr lang="en-US" dirty="0">
              <a:latin typeface="Raleway Medium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725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0279-A17F-FF4B-9B2A-51478390F801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96801-3029-0E49-BD77-09A86D26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3" y="500062"/>
            <a:ext cx="7895896" cy="1325563"/>
          </a:xfrm>
        </p:spPr>
        <p:txBody>
          <a:bodyPr/>
          <a:lstStyle/>
          <a:p>
            <a:r>
              <a:rPr lang="en-NL" b="1" dirty="0">
                <a:latin typeface="Raleway" panose="020B0503030101060003" pitchFamily="34" charset="77"/>
              </a:rPr>
              <a:t>What we have learned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86C6-17FA-284A-AF3E-B3486307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903" y="1825625"/>
            <a:ext cx="789589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Really happy with the foundation’s structure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Business model was perhaps not the best at the start – </a:t>
            </a:r>
            <a:r>
              <a:rPr lang="en-US" dirty="0" err="1">
                <a:latin typeface="Raleway Medium" panose="020B0503030101060003" pitchFamily="34" charset="77"/>
              </a:rPr>
              <a:t>rpki</a:t>
            </a:r>
            <a:r>
              <a:rPr lang="en-US" dirty="0">
                <a:latin typeface="Raleway Medium" panose="020B0503030101060003" pitchFamily="34" charset="77"/>
              </a:rPr>
              <a:t>-client really helps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The “support” in our foundation’s name has evolved to “work to support development” instead of “help with operations”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Software development stays on track if developers work with peace of mind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8B-8B89-9D43-953B-AC1D241F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146" y="6345840"/>
            <a:ext cx="454572" cy="365125"/>
          </a:xfrm>
        </p:spPr>
        <p:txBody>
          <a:bodyPr/>
          <a:lstStyle/>
          <a:p>
            <a:fld id="{6B5BDA1C-ED8A-1443-B7FC-31E9ED2927E2}" type="slidenum">
              <a:rPr lang="en-NL" smtClean="0">
                <a:latin typeface="Raleway" panose="020B0503030101060003" pitchFamily="34" charset="77"/>
              </a:rPr>
              <a:t>13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F3B9D6-4219-7B43-96F7-49F3EB44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7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3AA33C-4912-B740-B01C-86950D772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NL" sz="9600" b="1" dirty="0">
                <a:latin typeface="Raleway Medium" panose="020B0503030101060003" pitchFamily="34" charset="77"/>
              </a:rPr>
              <a:t>Qs?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1BDCD1-6BED-C74F-8E13-A2220699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6" y="5862917"/>
            <a:ext cx="4048406" cy="8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0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2BD58-B718-054B-88D3-8CF28143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133" y="6356349"/>
            <a:ext cx="496903" cy="365125"/>
          </a:xfrm>
        </p:spPr>
        <p:txBody>
          <a:bodyPr/>
          <a:lstStyle/>
          <a:p>
            <a:pPr algn="l"/>
            <a:fld id="{6B5BDA1C-ED8A-1443-B7FC-31E9ED2927E2}" type="slidenum">
              <a:rPr lang="en-NL" smtClean="0">
                <a:latin typeface="Raleway" panose="020B0503030101060003" pitchFamily="34" charset="77"/>
              </a:rPr>
              <a:pPr algn="l"/>
              <a:t>2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8FDC7D-2882-2346-AD45-CFD63773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group of men&#10;&#10;Description automatically generated with medium confidence">
            <a:extLst>
              <a:ext uri="{FF2B5EF4-FFF2-40B4-BE49-F238E27FC236}">
                <a16:creationId xmlns:a16="http://schemas.microsoft.com/office/drawing/2014/main" id="{E90052C2-AB52-CD7F-37EB-C84D0406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93" y="0"/>
            <a:ext cx="717640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E67D7-C6AC-D594-4D60-3AD813A43564}"/>
              </a:ext>
            </a:extLst>
          </p:cNvPr>
          <p:cNvSpPr txBox="1"/>
          <p:nvPr/>
        </p:nvSpPr>
        <p:spPr>
          <a:xfrm>
            <a:off x="270133" y="4425996"/>
            <a:ext cx="28121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b="1" i="1" dirty="0"/>
              <a:t>Niels Raijer: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o</a:t>
            </a:r>
            <a:r>
              <a:rPr lang="en-NL" i="1" dirty="0"/>
              <a:t>wner of Fusix Networks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c</a:t>
            </a:r>
            <a:r>
              <a:rPr lang="en-NL" i="1" dirty="0"/>
              <a:t>hairman of RSSF</a:t>
            </a:r>
          </a:p>
          <a:p>
            <a:pPr marL="285750" indent="-285750">
              <a:buFontTx/>
              <a:buChar char="-"/>
            </a:pPr>
            <a:r>
              <a:rPr lang="en-NL" i="1" dirty="0"/>
              <a:t>vice chairman of NLNOG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f</a:t>
            </a:r>
            <a:r>
              <a:rPr lang="en-NL" i="1" dirty="0"/>
              <a:t>ounder of Coloclue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… and n</a:t>
            </a:r>
            <a:r>
              <a:rPr lang="en-NL" i="1" dirty="0"/>
              <a:t>ot a coder!</a:t>
            </a:r>
          </a:p>
        </p:txBody>
      </p:sp>
    </p:spTree>
    <p:extLst>
      <p:ext uri="{BB962C8B-B14F-4D97-AF65-F5344CB8AC3E}">
        <p14:creationId xmlns:p14="http://schemas.microsoft.com/office/powerpoint/2010/main" val="310311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0279-A17F-FF4B-9B2A-51478390F801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96801-3029-0E49-BD77-09A86D26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3" y="500062"/>
            <a:ext cx="7895896" cy="1325563"/>
          </a:xfrm>
        </p:spPr>
        <p:txBody>
          <a:bodyPr/>
          <a:lstStyle/>
          <a:p>
            <a:r>
              <a:rPr lang="en-NL" b="1" dirty="0">
                <a:latin typeface="Raleway" panose="020B0503030101060003" pitchFamily="34" charset="77"/>
              </a:rPr>
              <a:t>What we do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86C6-17FA-284A-AF3E-B3486307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903" y="1825625"/>
            <a:ext cx="789589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RSSF is a formal body (“</a:t>
            </a:r>
            <a:r>
              <a:rPr lang="en-US" dirty="0" err="1">
                <a:latin typeface="Raleway Medium" panose="020B0503030101060003" pitchFamily="34" charset="77"/>
              </a:rPr>
              <a:t>Stichting</a:t>
            </a:r>
            <a:r>
              <a:rPr lang="en-US" dirty="0">
                <a:latin typeface="Raleway Medium" panose="020B0503030101060003" pitchFamily="34" charset="77"/>
              </a:rPr>
              <a:t>”)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Started for providing support on </a:t>
            </a:r>
            <a:r>
              <a:rPr lang="en-US" dirty="0" err="1">
                <a:latin typeface="Raleway Medium" panose="020B0503030101060003" pitchFamily="34" charset="77"/>
              </a:rPr>
              <a:t>OpenBGPD</a:t>
            </a:r>
            <a:r>
              <a:rPr lang="en-US" dirty="0">
                <a:latin typeface="Raleway Medium" panose="020B0503030101060003" pitchFamily="34" charset="77"/>
              </a:rPr>
              <a:t> to our 4 founding members: DE-CIX, </a:t>
            </a:r>
            <a:r>
              <a:rPr lang="en-US" dirty="0" err="1">
                <a:latin typeface="Raleway Medium" panose="020B0503030101060003" pitchFamily="34" charset="77"/>
              </a:rPr>
              <a:t>Netnod</a:t>
            </a:r>
            <a:r>
              <a:rPr lang="en-US" dirty="0">
                <a:latin typeface="Raleway Medium" panose="020B0503030101060003" pitchFamily="34" charset="77"/>
              </a:rPr>
              <a:t>, LINX, AMS-IX, with the goal of diversifying their route servers; roadmap is scale to thousands of peers and implement necessary features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8B-8B89-9D43-953B-AC1D241F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146" y="6345840"/>
            <a:ext cx="454572" cy="365125"/>
          </a:xfrm>
        </p:spPr>
        <p:txBody>
          <a:bodyPr/>
          <a:lstStyle/>
          <a:p>
            <a:fld id="{6B5BDA1C-ED8A-1443-B7FC-31E9ED2927E2}" type="slidenum">
              <a:rPr lang="en-NL" smtClean="0">
                <a:latin typeface="Raleway" panose="020B0503030101060003" pitchFamily="34" charset="77"/>
              </a:rPr>
              <a:t>3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F3B9D6-4219-7B43-96F7-49F3EB44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7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0279-A17F-FF4B-9B2A-51478390F801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96801-3029-0E49-BD77-09A86D26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3" y="500062"/>
            <a:ext cx="7895896" cy="1325563"/>
          </a:xfrm>
        </p:spPr>
        <p:txBody>
          <a:bodyPr/>
          <a:lstStyle/>
          <a:p>
            <a:r>
              <a:rPr lang="en-NL" b="1" dirty="0">
                <a:latin typeface="Raleway" panose="020B0503030101060003" pitchFamily="34" charset="77"/>
              </a:rPr>
              <a:t>What we do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86C6-17FA-284A-AF3E-B3486307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903" y="1825625"/>
            <a:ext cx="789589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From the start with support from JPNAP and ISOC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Since December 2022, NL-IX is on board too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Since end of 2022, we offer support on </a:t>
            </a:r>
            <a:r>
              <a:rPr lang="en-US" dirty="0" err="1">
                <a:latin typeface="Raleway Medium" panose="020B0503030101060003" pitchFamily="34" charset="77"/>
              </a:rPr>
              <a:t>rpki</a:t>
            </a:r>
            <a:r>
              <a:rPr lang="en-US" dirty="0">
                <a:latin typeface="Raleway Medium" panose="020B0503030101060003" pitchFamily="34" charset="77"/>
              </a:rPr>
              <a:t>-client, too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8B-8B89-9D43-953B-AC1D241F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146" y="6345840"/>
            <a:ext cx="454572" cy="365125"/>
          </a:xfrm>
        </p:spPr>
        <p:txBody>
          <a:bodyPr/>
          <a:lstStyle/>
          <a:p>
            <a:fld id="{6B5BDA1C-ED8A-1443-B7FC-31E9ED2927E2}" type="slidenum">
              <a:rPr lang="en-NL" smtClean="0">
                <a:latin typeface="Raleway" panose="020B0503030101060003" pitchFamily="34" charset="77"/>
              </a:rPr>
              <a:t>4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F3B9D6-4219-7B43-96F7-49F3EB44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0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6801-3029-0E49-BD77-09A86D26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3" y="500062"/>
            <a:ext cx="7895896" cy="1325563"/>
          </a:xfrm>
        </p:spPr>
        <p:txBody>
          <a:bodyPr/>
          <a:lstStyle/>
          <a:p>
            <a:r>
              <a:rPr lang="en-NL" b="1" dirty="0">
                <a:latin typeface="Raleway" panose="020B0503030101060003" pitchFamily="34" charset="77"/>
              </a:rPr>
              <a:t>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8B-8B89-9D43-953B-AC1D241F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146" y="6345840"/>
            <a:ext cx="454572" cy="365125"/>
          </a:xfrm>
        </p:spPr>
        <p:txBody>
          <a:bodyPr/>
          <a:lstStyle/>
          <a:p>
            <a:fld id="{6B5BDA1C-ED8A-1443-B7FC-31E9ED2927E2}" type="slidenum">
              <a:rPr lang="en-NL" smtClean="0">
                <a:latin typeface="Raleway" panose="020B0503030101060003" pitchFamily="34" charset="77"/>
              </a:rPr>
              <a:t>5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F3B9D6-4219-7B43-96F7-49F3EB44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diagram of a company structure&#10;&#10;Description automatically generated with low confidence">
            <a:extLst>
              <a:ext uri="{FF2B5EF4-FFF2-40B4-BE49-F238E27FC236}">
                <a16:creationId xmlns:a16="http://schemas.microsoft.com/office/drawing/2014/main" id="{25BC1B8A-5CF6-AAFD-F399-14D9F70CC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7"/>
          <a:stretch/>
        </p:blipFill>
        <p:spPr>
          <a:xfrm>
            <a:off x="2794136" y="1349828"/>
            <a:ext cx="8490049" cy="450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9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0279-A17F-FF4B-9B2A-51478390F801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96801-3029-0E49-BD77-09A86D26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3" y="500062"/>
            <a:ext cx="7895896" cy="1325563"/>
          </a:xfrm>
        </p:spPr>
        <p:txBody>
          <a:bodyPr/>
          <a:lstStyle/>
          <a:p>
            <a:r>
              <a:rPr lang="en-NL" b="1" dirty="0">
                <a:latin typeface="Raleway" panose="020B0503030101060003" pitchFamily="34" charset="77"/>
              </a:rPr>
              <a:t>What we NOT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86C6-17FA-284A-AF3E-B3486307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903" y="1825625"/>
            <a:ext cx="789589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Have a secret agenda to shoot the BIRD (the goal is diversity!)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Fork </a:t>
            </a:r>
            <a:r>
              <a:rPr lang="en-US" dirty="0" err="1">
                <a:latin typeface="Raleway Medium" panose="020B0503030101060003" pitchFamily="34" charset="77"/>
              </a:rPr>
              <a:t>OpenBGPD</a:t>
            </a:r>
            <a:r>
              <a:rPr lang="en-US" dirty="0">
                <a:latin typeface="Raleway Medium" panose="020B0503030101060003" pitchFamily="34" charset="77"/>
              </a:rPr>
              <a:t> (new features and capabilities benefit everyone!)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8B-8B89-9D43-953B-AC1D241F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146" y="6345840"/>
            <a:ext cx="454572" cy="365125"/>
          </a:xfrm>
        </p:spPr>
        <p:txBody>
          <a:bodyPr/>
          <a:lstStyle/>
          <a:p>
            <a:fld id="{6B5BDA1C-ED8A-1443-B7FC-31E9ED2927E2}" type="slidenum">
              <a:rPr lang="en-NL" smtClean="0">
                <a:latin typeface="Raleway" panose="020B0503030101060003" pitchFamily="34" charset="77"/>
              </a:rPr>
              <a:t>6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F3B9D6-4219-7B43-96F7-49F3EB44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0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8C0279-A17F-FF4B-9B2A-51478390F801}"/>
              </a:ext>
            </a:extLst>
          </p:cNvPr>
          <p:cNvSpPr/>
          <p:nvPr/>
        </p:nvSpPr>
        <p:spPr>
          <a:xfrm>
            <a:off x="3016467" y="0"/>
            <a:ext cx="917553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96801-3029-0E49-BD77-09A86D26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903" y="500062"/>
            <a:ext cx="7895896" cy="1325563"/>
          </a:xfrm>
        </p:spPr>
        <p:txBody>
          <a:bodyPr/>
          <a:lstStyle/>
          <a:p>
            <a:r>
              <a:rPr lang="en-NL" b="1" dirty="0">
                <a:latin typeface="Raleway" panose="020B0503030101060003" pitchFamily="34" charset="77"/>
              </a:rPr>
              <a:t>IX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86C6-17FA-284A-AF3E-B3486307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903" y="1825625"/>
            <a:ext cx="789589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Many tests performed and APIs tested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Some of the smaller peering LANs now run on </a:t>
            </a:r>
            <a:r>
              <a:rPr lang="en-US" dirty="0" err="1">
                <a:latin typeface="Raleway Medium" panose="020B0503030101060003" pitchFamily="34" charset="77"/>
              </a:rPr>
              <a:t>OpenBGPD</a:t>
            </a:r>
            <a:r>
              <a:rPr lang="en-US" dirty="0">
                <a:latin typeface="Raleway Medium" panose="020B0503030101060003" pitchFamily="34" charset="77"/>
              </a:rPr>
              <a:t> next to BIRD, and the LINX LON2 LAN does so, too!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Raleway Medium" panose="020B0503030101060003" pitchFamily="34" charset="77"/>
              </a:rPr>
              <a:t>On track for introduction of </a:t>
            </a:r>
            <a:r>
              <a:rPr lang="en-US" dirty="0" err="1">
                <a:latin typeface="Raleway Medium" panose="020B0503030101060003" pitchFamily="34" charset="77"/>
              </a:rPr>
              <a:t>OpenBGPD</a:t>
            </a:r>
            <a:r>
              <a:rPr lang="en-US" dirty="0">
                <a:latin typeface="Raleway Medium" panose="020B0503030101060003" pitchFamily="34" charset="77"/>
              </a:rPr>
              <a:t> on other large peering LANs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008B-8B89-9D43-953B-AC1D241F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146" y="6345840"/>
            <a:ext cx="454572" cy="365125"/>
          </a:xfrm>
        </p:spPr>
        <p:txBody>
          <a:bodyPr/>
          <a:lstStyle/>
          <a:p>
            <a:fld id="{6B5BDA1C-ED8A-1443-B7FC-31E9ED2927E2}" type="slidenum">
              <a:rPr lang="en-NL" smtClean="0">
                <a:latin typeface="Raleway" panose="020B0503030101060003" pitchFamily="34" charset="77"/>
              </a:rPr>
              <a:t>7</a:t>
            </a:fld>
            <a:endParaRPr lang="en-NL" dirty="0">
              <a:latin typeface="Raleway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EF3B9D6-4219-7B43-96F7-49F3EB44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5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0CCD5-926C-F04A-8668-561736DF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8</a:t>
            </a:fld>
            <a:endParaRPr lang="en-NL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108556B-77A0-E748-86E8-9280FCFE2B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8</a:t>
            </a:fld>
            <a:endParaRPr lang="en-NL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2E066DF-9BDE-014C-A8E6-BEB9D1CF1AB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8</a:t>
            </a:fld>
            <a:endParaRPr lang="en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FB96B7-1260-704F-B446-7494F844F96E}"/>
              </a:ext>
            </a:extLst>
          </p:cNvPr>
          <p:cNvSpPr txBox="1">
            <a:spLocks/>
          </p:cNvSpPr>
          <p:nvPr/>
        </p:nvSpPr>
        <p:spPr>
          <a:xfrm>
            <a:off x="3457903" y="500062"/>
            <a:ext cx="7895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b="1" dirty="0">
                <a:latin typeface="Raleway" panose="020B0503030101060003" pitchFamily="34" charset="77"/>
              </a:rPr>
              <a:t>OpenBGPD developments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6048FE-5022-DA43-AA62-75C364902D24}"/>
              </a:ext>
            </a:extLst>
          </p:cNvPr>
          <p:cNvSpPr txBox="1">
            <a:spLocks/>
          </p:cNvSpPr>
          <p:nvPr/>
        </p:nvSpPr>
        <p:spPr>
          <a:xfrm>
            <a:off x="147146" y="6345840"/>
            <a:ext cx="454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>
                <a:latin typeface="Raleway Medium" panose="020B0503030101060003" pitchFamily="34" charset="77"/>
              </a:rPr>
              <a:pPr/>
              <a:t>8</a:t>
            </a:fld>
            <a:endParaRPr lang="en-NL" dirty="0">
              <a:latin typeface="Raleway Medium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6729469-BEC8-ED4C-8E0C-F63FC9A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message&#10;&#10;Description automatically generated with medium confidence">
            <a:extLst>
              <a:ext uri="{FF2B5EF4-FFF2-40B4-BE49-F238E27FC236}">
                <a16:creationId xmlns:a16="http://schemas.microsoft.com/office/drawing/2014/main" id="{049DA4BB-DD07-2AE0-BFF3-66FB821F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36" y="1594881"/>
            <a:ext cx="4041029" cy="46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2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B0CCD5-926C-F04A-8668-561736DF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DA1C-ED8A-1443-B7FC-31E9ED2927E2}" type="slidenum">
              <a:rPr lang="en-NL" smtClean="0"/>
              <a:t>9</a:t>
            </a:fld>
            <a:endParaRPr lang="en-NL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108556B-77A0-E748-86E8-9280FCFE2B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9</a:t>
            </a:fld>
            <a:endParaRPr lang="en-NL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2E066DF-9BDE-014C-A8E6-BEB9D1CF1AB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/>
              <a:pPr/>
              <a:t>9</a:t>
            </a:fld>
            <a:endParaRPr lang="en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FB96B7-1260-704F-B446-7494F844F96E}"/>
              </a:ext>
            </a:extLst>
          </p:cNvPr>
          <p:cNvSpPr txBox="1">
            <a:spLocks/>
          </p:cNvSpPr>
          <p:nvPr/>
        </p:nvSpPr>
        <p:spPr>
          <a:xfrm>
            <a:off x="3457903" y="500062"/>
            <a:ext cx="7895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Raleway" panose="020B0503030101060003" pitchFamily="34" charset="77"/>
              </a:rPr>
              <a:t>r</a:t>
            </a:r>
            <a:r>
              <a:rPr lang="en-NL" b="1" dirty="0">
                <a:latin typeface="Raleway" panose="020B0503030101060003" pitchFamily="34" charset="77"/>
              </a:rPr>
              <a:t>pki-client developments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6048FE-5022-DA43-AA62-75C364902D24}"/>
              </a:ext>
            </a:extLst>
          </p:cNvPr>
          <p:cNvSpPr txBox="1">
            <a:spLocks/>
          </p:cNvSpPr>
          <p:nvPr/>
        </p:nvSpPr>
        <p:spPr>
          <a:xfrm>
            <a:off x="147146" y="6345840"/>
            <a:ext cx="454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5BDA1C-ED8A-1443-B7FC-31E9ED2927E2}" type="slidenum">
              <a:rPr lang="en-NL" smtClean="0">
                <a:latin typeface="Raleway Medium" panose="020B0503030101060003" pitchFamily="34" charset="77"/>
              </a:rPr>
              <a:pPr/>
              <a:t>9</a:t>
            </a:fld>
            <a:endParaRPr lang="en-NL" dirty="0">
              <a:latin typeface="Raleway Medium" panose="020B0503030101060003" pitchFamily="34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6729469-BEC8-ED4C-8E0C-F63FC9A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3" y="135581"/>
            <a:ext cx="2524003" cy="5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email&#10;&#10;Description automatically generated with low confidence">
            <a:extLst>
              <a:ext uri="{FF2B5EF4-FFF2-40B4-BE49-F238E27FC236}">
                <a16:creationId xmlns:a16="http://schemas.microsoft.com/office/drawing/2014/main" id="{FA069C66-4A99-0E3D-5DFA-5A2F640F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00" y="1825625"/>
            <a:ext cx="3483501" cy="41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1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420</Words>
  <Application>Microsoft Macintosh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Raleway Medium</vt:lpstr>
      <vt:lpstr>Office Theme</vt:lpstr>
      <vt:lpstr>PowerPoint Presentation</vt:lpstr>
      <vt:lpstr>PowerPoint Presentation</vt:lpstr>
      <vt:lpstr>What we do (1)</vt:lpstr>
      <vt:lpstr>What we do (2)</vt:lpstr>
      <vt:lpstr>Structure</vt:lpstr>
      <vt:lpstr>What we NOT do</vt:lpstr>
      <vt:lpstr>IX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have learned so far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Raijer</dc:creator>
  <cp:lastModifiedBy>Niels Raijer</cp:lastModifiedBy>
  <cp:revision>12</cp:revision>
  <dcterms:created xsi:type="dcterms:W3CDTF">2021-05-17T14:44:35Z</dcterms:created>
  <dcterms:modified xsi:type="dcterms:W3CDTF">2023-05-25T09:04:06Z</dcterms:modified>
</cp:coreProperties>
</file>