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906000"/>
  <p:notesSz cx="7102475" cy="10233025"/>
  <p:embeddedFontLst>
    <p:embeddedFont>
      <p:font typeface="Tahom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44">
          <p15:clr>
            <a:srgbClr val="A4A3A4"/>
          </p15:clr>
        </p15:guide>
        <p15:guide id="2" pos="4679">
          <p15:clr>
            <a:srgbClr val="A4A3A4"/>
          </p15:clr>
        </p15:guide>
      </p15:sldGuideLst>
    </p:ext>
    <p:ext uri="{2D200454-40CA-4A62-9FC3-DE9A4176ACB9}">
      <p15:notesGuideLst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4" orient="horz"/>
        <p:guide pos="4679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224" orient="horz"/>
        <p:guide pos="223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bold.fntdata"/><Relationship Id="rId6" Type="http://schemas.openxmlformats.org/officeDocument/2006/relationships/slide" Target="slides/slide1.xml"/><Relationship Id="rId18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9750" cy="509588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2725" y="0"/>
            <a:ext cx="3079750" cy="509588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79463" y="766763"/>
            <a:ext cx="5548312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46150" y="4860925"/>
            <a:ext cx="5210175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3438"/>
            <a:ext cx="3079750" cy="509587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2725" y="9723438"/>
            <a:ext cx="3079750" cy="509587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de-DE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/>
          <p:nvPr>
            <p:ph idx="12" type="sldNum"/>
          </p:nvPr>
        </p:nvSpPr>
        <p:spPr>
          <a:xfrm>
            <a:off x="4022725" y="9723438"/>
            <a:ext cx="3079750" cy="509587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de-DE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:notes"/>
          <p:cNvSpPr/>
          <p:nvPr>
            <p:ph idx="2" type="sldImg"/>
          </p:nvPr>
        </p:nvSpPr>
        <p:spPr>
          <a:xfrm>
            <a:off x="781050" y="768350"/>
            <a:ext cx="554196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946150" y="4860925"/>
            <a:ext cx="5210175" cy="460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852bf6ca7_1_123:notes"/>
          <p:cNvSpPr/>
          <p:nvPr>
            <p:ph idx="2" type="sldImg"/>
          </p:nvPr>
        </p:nvSpPr>
        <p:spPr>
          <a:xfrm>
            <a:off x="779463" y="766763"/>
            <a:ext cx="5548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1" name="Google Shape;221;gc852bf6ca7_1_123:notes"/>
          <p:cNvSpPr txBox="1"/>
          <p:nvPr>
            <p:ph idx="1" type="body"/>
          </p:nvPr>
        </p:nvSpPr>
        <p:spPr>
          <a:xfrm>
            <a:off x="946150" y="4860925"/>
            <a:ext cx="5210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222" name="Google Shape;222;gc852bf6ca7_1_123:notes"/>
          <p:cNvSpPr txBox="1"/>
          <p:nvPr>
            <p:ph idx="12" type="sldNum"/>
          </p:nvPr>
        </p:nvSpPr>
        <p:spPr>
          <a:xfrm>
            <a:off x="4022725" y="9723438"/>
            <a:ext cx="3079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852bf6ca7_1_132:notes"/>
          <p:cNvSpPr/>
          <p:nvPr>
            <p:ph idx="2" type="sldImg"/>
          </p:nvPr>
        </p:nvSpPr>
        <p:spPr>
          <a:xfrm>
            <a:off x="779463" y="766763"/>
            <a:ext cx="5548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0" name="Google Shape;230;gc852bf6ca7_1_132:notes"/>
          <p:cNvSpPr txBox="1"/>
          <p:nvPr>
            <p:ph idx="1" type="body"/>
          </p:nvPr>
        </p:nvSpPr>
        <p:spPr>
          <a:xfrm>
            <a:off x="946150" y="4860925"/>
            <a:ext cx="5210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/>
          </a:p>
        </p:txBody>
      </p:sp>
      <p:sp>
        <p:nvSpPr>
          <p:cNvPr id="231" name="Google Shape;231;gc852bf6ca7_1_132:notes"/>
          <p:cNvSpPr txBox="1"/>
          <p:nvPr>
            <p:ph idx="12" type="sldNum"/>
          </p:nvPr>
        </p:nvSpPr>
        <p:spPr>
          <a:xfrm>
            <a:off x="4022725" y="9723438"/>
            <a:ext cx="3079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852bf6ca7_1_16:notes"/>
          <p:cNvSpPr/>
          <p:nvPr>
            <p:ph idx="2" type="sldImg"/>
          </p:nvPr>
        </p:nvSpPr>
        <p:spPr>
          <a:xfrm>
            <a:off x="779463" y="766763"/>
            <a:ext cx="5548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9" name="Google Shape;239;gc852bf6ca7_1_16:notes"/>
          <p:cNvSpPr txBox="1"/>
          <p:nvPr>
            <p:ph idx="1" type="body"/>
          </p:nvPr>
        </p:nvSpPr>
        <p:spPr>
          <a:xfrm>
            <a:off x="946150" y="4860925"/>
            <a:ext cx="5210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240" name="Google Shape;240;gc852bf6ca7_1_16:notes"/>
          <p:cNvSpPr txBox="1"/>
          <p:nvPr>
            <p:ph idx="12" type="sldNum"/>
          </p:nvPr>
        </p:nvSpPr>
        <p:spPr>
          <a:xfrm>
            <a:off x="4022725" y="9723438"/>
            <a:ext cx="3079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44d753e9f_0_0:notes"/>
          <p:cNvSpPr txBox="1"/>
          <p:nvPr>
            <p:ph idx="1" type="body"/>
          </p:nvPr>
        </p:nvSpPr>
        <p:spPr>
          <a:xfrm>
            <a:off x="946150" y="4860925"/>
            <a:ext cx="5210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-330200" lvl="0" marL="457200" rtl="0" algn="l">
              <a:spcBef>
                <a:spcPts val="54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/>
          </a:p>
        </p:txBody>
      </p:sp>
      <p:sp>
        <p:nvSpPr>
          <p:cNvPr id="130" name="Google Shape;130;g1044d753e9f_0_0:notes"/>
          <p:cNvSpPr/>
          <p:nvPr>
            <p:ph idx="2" type="sldImg"/>
          </p:nvPr>
        </p:nvSpPr>
        <p:spPr>
          <a:xfrm>
            <a:off x="779463" y="766763"/>
            <a:ext cx="5548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77e6574b0_0_9:notes"/>
          <p:cNvSpPr txBox="1"/>
          <p:nvPr>
            <p:ph idx="1" type="body"/>
          </p:nvPr>
        </p:nvSpPr>
        <p:spPr>
          <a:xfrm>
            <a:off x="946150" y="4860925"/>
            <a:ext cx="5210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-330200" lvl="0" marL="457200" rtl="0" algn="l">
              <a:spcBef>
                <a:spcPts val="54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/>
          </a:p>
        </p:txBody>
      </p:sp>
      <p:sp>
        <p:nvSpPr>
          <p:cNvPr id="152" name="Google Shape;152;gc77e6574b0_0_9:notes"/>
          <p:cNvSpPr/>
          <p:nvPr>
            <p:ph idx="2" type="sldImg"/>
          </p:nvPr>
        </p:nvSpPr>
        <p:spPr>
          <a:xfrm>
            <a:off x="779463" y="766763"/>
            <a:ext cx="5548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852bf6ca7_1_8:notes"/>
          <p:cNvSpPr/>
          <p:nvPr>
            <p:ph idx="2" type="sldImg"/>
          </p:nvPr>
        </p:nvSpPr>
        <p:spPr>
          <a:xfrm>
            <a:off x="779463" y="766763"/>
            <a:ext cx="5548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0" name="Google Shape;160;gc852bf6ca7_1_8:notes"/>
          <p:cNvSpPr txBox="1"/>
          <p:nvPr>
            <p:ph idx="1" type="body"/>
          </p:nvPr>
        </p:nvSpPr>
        <p:spPr>
          <a:xfrm>
            <a:off x="946150" y="4860925"/>
            <a:ext cx="5210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-330200" lvl="0" marL="457200" rtl="0" algn="l">
              <a:spcBef>
                <a:spcPts val="54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/>
          </a:p>
        </p:txBody>
      </p:sp>
      <p:sp>
        <p:nvSpPr>
          <p:cNvPr id="161" name="Google Shape;161;gc852bf6ca7_1_8:notes"/>
          <p:cNvSpPr txBox="1"/>
          <p:nvPr>
            <p:ph idx="12" type="sldNum"/>
          </p:nvPr>
        </p:nvSpPr>
        <p:spPr>
          <a:xfrm>
            <a:off x="4022725" y="9723438"/>
            <a:ext cx="3079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852bf6ca7_1_53:notes"/>
          <p:cNvSpPr/>
          <p:nvPr>
            <p:ph idx="2" type="sldImg"/>
          </p:nvPr>
        </p:nvSpPr>
        <p:spPr>
          <a:xfrm>
            <a:off x="779463" y="766763"/>
            <a:ext cx="5548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2" name="Google Shape;172;gc852bf6ca7_1_53:notes"/>
          <p:cNvSpPr txBox="1"/>
          <p:nvPr>
            <p:ph idx="1" type="body"/>
          </p:nvPr>
        </p:nvSpPr>
        <p:spPr>
          <a:xfrm>
            <a:off x="946150" y="4860925"/>
            <a:ext cx="5210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173" name="Google Shape;173;gc852bf6ca7_1_53:notes"/>
          <p:cNvSpPr txBox="1"/>
          <p:nvPr>
            <p:ph idx="12" type="sldNum"/>
          </p:nvPr>
        </p:nvSpPr>
        <p:spPr>
          <a:xfrm>
            <a:off x="4022725" y="9723438"/>
            <a:ext cx="3079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852bf6ca7_1_63:notes"/>
          <p:cNvSpPr/>
          <p:nvPr>
            <p:ph idx="2" type="sldImg"/>
          </p:nvPr>
        </p:nvSpPr>
        <p:spPr>
          <a:xfrm>
            <a:off x="779463" y="766763"/>
            <a:ext cx="5548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2" name="Google Shape;182;gc852bf6ca7_1_63:notes"/>
          <p:cNvSpPr txBox="1"/>
          <p:nvPr>
            <p:ph idx="1" type="body"/>
          </p:nvPr>
        </p:nvSpPr>
        <p:spPr>
          <a:xfrm>
            <a:off x="946150" y="4860925"/>
            <a:ext cx="5210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-330200" lvl="0" marL="457200" rtl="0" algn="l">
              <a:spcBef>
                <a:spcPts val="540"/>
              </a:spcBef>
              <a:spcAft>
                <a:spcPts val="0"/>
              </a:spcAft>
              <a:buClr>
                <a:srgbClr val="0064A0"/>
              </a:buClr>
              <a:buSzPts val="1600"/>
              <a:buFont typeface="Noto Sans Symbols"/>
              <a:buChar char="-"/>
            </a:pPr>
            <a:r>
              <a:t/>
            </a:r>
            <a:endParaRPr sz="1600"/>
          </a:p>
        </p:txBody>
      </p:sp>
      <p:sp>
        <p:nvSpPr>
          <p:cNvPr id="183" name="Google Shape;183;gc852bf6ca7_1_63:notes"/>
          <p:cNvSpPr txBox="1"/>
          <p:nvPr>
            <p:ph idx="12" type="sldNum"/>
          </p:nvPr>
        </p:nvSpPr>
        <p:spPr>
          <a:xfrm>
            <a:off x="4022725" y="9723438"/>
            <a:ext cx="3079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852bf6ca7_1_73:notes"/>
          <p:cNvSpPr/>
          <p:nvPr>
            <p:ph idx="2" type="sldImg"/>
          </p:nvPr>
        </p:nvSpPr>
        <p:spPr>
          <a:xfrm>
            <a:off x="779463" y="766763"/>
            <a:ext cx="5548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1" name="Google Shape;191;gc852bf6ca7_1_73:notes"/>
          <p:cNvSpPr txBox="1"/>
          <p:nvPr>
            <p:ph idx="1" type="body"/>
          </p:nvPr>
        </p:nvSpPr>
        <p:spPr>
          <a:xfrm>
            <a:off x="946150" y="4860925"/>
            <a:ext cx="5210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-330200" lvl="0" marL="457200" rtl="0" algn="l">
              <a:spcBef>
                <a:spcPts val="54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>
              <a:solidFill>
                <a:srgbClr val="666666"/>
              </a:solidFill>
            </a:endParaRPr>
          </a:p>
        </p:txBody>
      </p:sp>
      <p:sp>
        <p:nvSpPr>
          <p:cNvPr id="192" name="Google Shape;192;gc852bf6ca7_1_73:notes"/>
          <p:cNvSpPr txBox="1"/>
          <p:nvPr>
            <p:ph idx="12" type="sldNum"/>
          </p:nvPr>
        </p:nvSpPr>
        <p:spPr>
          <a:xfrm>
            <a:off x="4022725" y="9723438"/>
            <a:ext cx="3079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852bf6ca7_1_83:notes"/>
          <p:cNvSpPr/>
          <p:nvPr>
            <p:ph idx="2" type="sldImg"/>
          </p:nvPr>
        </p:nvSpPr>
        <p:spPr>
          <a:xfrm>
            <a:off x="779463" y="766763"/>
            <a:ext cx="5548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1" name="Google Shape;201;gc852bf6ca7_1_83:notes"/>
          <p:cNvSpPr txBox="1"/>
          <p:nvPr>
            <p:ph idx="1" type="body"/>
          </p:nvPr>
        </p:nvSpPr>
        <p:spPr>
          <a:xfrm>
            <a:off x="946150" y="4860925"/>
            <a:ext cx="5210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/>
          </a:p>
        </p:txBody>
      </p:sp>
      <p:sp>
        <p:nvSpPr>
          <p:cNvPr id="202" name="Google Shape;202;gc852bf6ca7_1_83:notes"/>
          <p:cNvSpPr txBox="1"/>
          <p:nvPr>
            <p:ph idx="12" type="sldNum"/>
          </p:nvPr>
        </p:nvSpPr>
        <p:spPr>
          <a:xfrm>
            <a:off x="4022725" y="9723438"/>
            <a:ext cx="3079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852bf6ca7_1_103:notes"/>
          <p:cNvSpPr/>
          <p:nvPr>
            <p:ph idx="2" type="sldImg"/>
          </p:nvPr>
        </p:nvSpPr>
        <p:spPr>
          <a:xfrm>
            <a:off x="779463" y="766763"/>
            <a:ext cx="5548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1" name="Google Shape;211;gc852bf6ca7_1_103:notes"/>
          <p:cNvSpPr txBox="1"/>
          <p:nvPr>
            <p:ph idx="1" type="body"/>
          </p:nvPr>
        </p:nvSpPr>
        <p:spPr>
          <a:xfrm>
            <a:off x="946150" y="4860925"/>
            <a:ext cx="5210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-330200" lvl="0" marL="457200" rtl="0" algn="l">
              <a:spcBef>
                <a:spcPts val="54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>
              <a:solidFill>
                <a:srgbClr val="999999"/>
              </a:solidFill>
            </a:endParaRPr>
          </a:p>
        </p:txBody>
      </p:sp>
      <p:sp>
        <p:nvSpPr>
          <p:cNvPr id="212" name="Google Shape;212;gc852bf6ca7_1_103:notes"/>
          <p:cNvSpPr txBox="1"/>
          <p:nvPr>
            <p:ph idx="12" type="sldNum"/>
          </p:nvPr>
        </p:nvSpPr>
        <p:spPr>
          <a:xfrm>
            <a:off x="4022725" y="9723438"/>
            <a:ext cx="3079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foli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2"/>
          <p:cNvCxnSpPr/>
          <p:nvPr/>
        </p:nvCxnSpPr>
        <p:spPr>
          <a:xfrm rot="-5400000">
            <a:off x="6677025" y="3086100"/>
            <a:ext cx="6175375" cy="3175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" name="Google Shape;18;p2"/>
          <p:cNvGrpSpPr/>
          <p:nvPr/>
        </p:nvGrpSpPr>
        <p:grpSpPr>
          <a:xfrm>
            <a:off x="9478963" y="0"/>
            <a:ext cx="317500" cy="6858000"/>
            <a:chOff x="5971" y="0"/>
            <a:chExt cx="200" cy="4320"/>
          </a:xfrm>
        </p:grpSpPr>
        <p:sp>
          <p:nvSpPr>
            <p:cNvPr id="19" name="Google Shape;19;p2"/>
            <p:cNvSpPr/>
            <p:nvPr/>
          </p:nvSpPr>
          <p:spPr>
            <a:xfrm>
              <a:off x="5971" y="0"/>
              <a:ext cx="173" cy="4320"/>
            </a:xfrm>
            <a:prstGeom prst="rect">
              <a:avLst/>
            </a:prstGeom>
            <a:solidFill>
              <a:srgbClr val="951D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057" y="0"/>
              <a:ext cx="114" cy="4320"/>
            </a:xfrm>
            <a:prstGeom prst="rect">
              <a:avLst/>
            </a:prstGeom>
            <a:solidFill>
              <a:srgbClr val="3E6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14" y="0"/>
              <a:ext cx="91" cy="4320"/>
            </a:xfrm>
            <a:prstGeom prst="rect">
              <a:avLst/>
            </a:prstGeom>
            <a:solidFill>
              <a:srgbClr val="D6DFE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2"/>
          <p:cNvSpPr txBox="1"/>
          <p:nvPr/>
        </p:nvSpPr>
        <p:spPr>
          <a:xfrm>
            <a:off x="849313" y="5537200"/>
            <a:ext cx="4360862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 für Internet-Sicherheit – if(is)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Westfälische Hochschule, Gelsenkirchen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http://www.internet-sicherheit.de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fis-logo-600dpi-900x550 copy" id="23" name="Google Shape;2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02375" y="4778375"/>
            <a:ext cx="2924175" cy="17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/>
          <p:nvPr/>
        </p:nvSpPr>
        <p:spPr>
          <a:xfrm>
            <a:off x="857250" y="4452938"/>
            <a:ext cx="3892550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e-DE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Prof. Dr. </a:t>
            </a:r>
            <a:r>
              <a:rPr b="0" i="0" lang="de-DE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(TU NN)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de-DE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Norbert Pohlmann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1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8425" y="98425"/>
            <a:ext cx="3824288" cy="1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 txBox="1"/>
          <p:nvPr>
            <p:ph type="ctrTitle"/>
          </p:nvPr>
        </p:nvSpPr>
        <p:spPr>
          <a:xfrm>
            <a:off x="914400" y="1295400"/>
            <a:ext cx="83153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951D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" type="subTitle"/>
          </p:nvPr>
        </p:nvSpPr>
        <p:spPr>
          <a:xfrm>
            <a:off x="935038" y="2636839"/>
            <a:ext cx="6105525" cy="169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  <a:defRPr b="1" sz="24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showMasterSp="0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/>
        </p:nvSpPr>
        <p:spPr>
          <a:xfrm rot="-5400000">
            <a:off x="-2522538" y="3997326"/>
            <a:ext cx="5402263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-DE" sz="800">
                <a:solidFill>
                  <a:schemeClr val="dk1"/>
                </a:solidFill>
              </a:rPr>
              <a:t>© Institut für Internet-Sicherheit - if(is), Westfälische Hochschule, Gelsenkirchen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ifis-logo-600dpi-900x550 copy" id="90" name="Google Shape;90;p11"/>
          <p:cNvPicPr preferRelativeResize="0"/>
          <p:nvPr/>
        </p:nvPicPr>
        <p:blipFill rotWithShape="1">
          <a:blip r:embed="rId2">
            <a:alphaModFix/>
          </a:blip>
          <a:srcRect b="0" l="0" r="0" t="2669"/>
          <a:stretch/>
        </p:blipFill>
        <p:spPr>
          <a:xfrm>
            <a:off x="8048625" y="0"/>
            <a:ext cx="1655763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" id="91" name="Google Shape;9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908050"/>
            <a:ext cx="9045575" cy="2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/>
          <p:nvPr>
            <p:ph idx="2" type="pic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64A0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64A0"/>
              </a:buClr>
              <a:buSzPts val="224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64A0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4A0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4A0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270"/>
              </a:spcBef>
              <a:spcAft>
                <a:spcPts val="27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showMasterSp="0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/>
        </p:nvSpPr>
        <p:spPr>
          <a:xfrm rot="-5400000">
            <a:off x="-2522538" y="3997326"/>
            <a:ext cx="5402263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-DE" sz="800">
                <a:solidFill>
                  <a:schemeClr val="dk1"/>
                </a:solidFill>
              </a:rPr>
              <a:t>© Institut für Internet-Sicherheit - if(is), Westfälische Hochschule, Gelsenkirchen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ifis-logo-600dpi-900x550 copy" id="98" name="Google Shape;98;p12"/>
          <p:cNvPicPr preferRelativeResize="0"/>
          <p:nvPr/>
        </p:nvPicPr>
        <p:blipFill rotWithShape="1">
          <a:blip r:embed="rId2">
            <a:alphaModFix/>
          </a:blip>
          <a:srcRect b="0" l="0" r="0" t="2669"/>
          <a:stretch/>
        </p:blipFill>
        <p:spPr>
          <a:xfrm>
            <a:off x="8048625" y="0"/>
            <a:ext cx="1655763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" id="99" name="Google Shape;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908050"/>
            <a:ext cx="9045575" cy="2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/>
          <p:nvPr>
            <p:ph type="title"/>
          </p:nvPr>
        </p:nvSpPr>
        <p:spPr>
          <a:xfrm>
            <a:off x="533400" y="115888"/>
            <a:ext cx="73723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247900" y="-495300"/>
            <a:ext cx="4953000" cy="83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showMasterSp="0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/>
        </p:nvSpPr>
        <p:spPr>
          <a:xfrm rot="-5400000">
            <a:off x="-2522538" y="3997326"/>
            <a:ext cx="5402263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-DE" sz="800">
                <a:solidFill>
                  <a:schemeClr val="dk1"/>
                </a:solidFill>
              </a:rPr>
              <a:t>© Institut für Internet-Sicherheit - if(is), Westfälische Hochschule, Gelsenkirchen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ifis-logo-600dpi-900x550 copy" id="105" name="Google Shape;105;p13"/>
          <p:cNvPicPr preferRelativeResize="0"/>
          <p:nvPr/>
        </p:nvPicPr>
        <p:blipFill rotWithShape="1">
          <a:blip r:embed="rId2">
            <a:alphaModFix/>
          </a:blip>
          <a:srcRect b="0" l="0" r="0" t="2669"/>
          <a:stretch/>
        </p:blipFill>
        <p:spPr>
          <a:xfrm>
            <a:off x="8048625" y="0"/>
            <a:ext cx="1655763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" id="106" name="Google Shape;10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908050"/>
            <a:ext cx="9045575" cy="2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>
            <p:ph type="title"/>
          </p:nvPr>
        </p:nvSpPr>
        <p:spPr>
          <a:xfrm rot="5400000">
            <a:off x="4839494" y="2096294"/>
            <a:ext cx="6056312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" type="body"/>
          </p:nvPr>
        </p:nvSpPr>
        <p:spPr>
          <a:xfrm rot="5400000">
            <a:off x="572294" y="76994"/>
            <a:ext cx="6056312" cy="6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Text und Inhalt" showMasterSp="0" type="txAndObj">
  <p:cSld name="TEXT_AND_OBJEC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/>
        </p:nvSpPr>
        <p:spPr>
          <a:xfrm rot="-5400000">
            <a:off x="-2522538" y="3997326"/>
            <a:ext cx="5402263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-DE" sz="800">
                <a:solidFill>
                  <a:schemeClr val="dk1"/>
                </a:solidFill>
              </a:rPr>
              <a:t>© Institut für Internet-Sicherheit - if(is), Westfälische Hochschule, Gelsenkirchen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ifis-logo-600dpi-900x550 copy" id="112" name="Google Shape;112;p14"/>
          <p:cNvPicPr preferRelativeResize="0"/>
          <p:nvPr/>
        </p:nvPicPr>
        <p:blipFill rotWithShape="1">
          <a:blip r:embed="rId2">
            <a:alphaModFix/>
          </a:blip>
          <a:srcRect b="0" l="0" r="0" t="2669"/>
          <a:stretch/>
        </p:blipFill>
        <p:spPr>
          <a:xfrm>
            <a:off x="8048625" y="0"/>
            <a:ext cx="1655763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" id="113" name="Google Shape;1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908050"/>
            <a:ext cx="9045575" cy="2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>
            <p:ph type="title"/>
          </p:nvPr>
        </p:nvSpPr>
        <p:spPr>
          <a:xfrm>
            <a:off x="533400" y="115888"/>
            <a:ext cx="73723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" type="body"/>
          </p:nvPr>
        </p:nvSpPr>
        <p:spPr>
          <a:xfrm>
            <a:off x="533400" y="1219200"/>
            <a:ext cx="4114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2" type="body"/>
          </p:nvPr>
        </p:nvSpPr>
        <p:spPr>
          <a:xfrm>
            <a:off x="4800600" y="1219200"/>
            <a:ext cx="4114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showMasterSp="0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/>
          <p:nvPr/>
        </p:nvSpPr>
        <p:spPr>
          <a:xfrm rot="-5400000">
            <a:off x="-2920206" y="3591719"/>
            <a:ext cx="6211888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-DE" sz="800">
                <a:solidFill>
                  <a:schemeClr val="dk1"/>
                </a:solidFill>
              </a:rPr>
              <a:t>© Institut für Internet-Sicherheit - if(is), Westfälische Hochschule, Gelsenkirchen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ifis-logo-600dpi-900x550 copy" id="31" name="Google Shape;31;p3"/>
          <p:cNvPicPr preferRelativeResize="0"/>
          <p:nvPr/>
        </p:nvPicPr>
        <p:blipFill rotWithShape="1">
          <a:blip r:embed="rId2">
            <a:alphaModFix/>
          </a:blip>
          <a:srcRect b="0" l="0" r="0" t="2669"/>
          <a:stretch/>
        </p:blipFill>
        <p:spPr>
          <a:xfrm>
            <a:off x="8048625" y="0"/>
            <a:ext cx="1655763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" id="32" name="Google Shape;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908050"/>
            <a:ext cx="9045575" cy="2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>
            <p:ph type="title"/>
          </p:nvPr>
        </p:nvSpPr>
        <p:spPr>
          <a:xfrm>
            <a:off x="533400" y="115888"/>
            <a:ext cx="73723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533400" y="1219200"/>
            <a:ext cx="8382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>
  <p:cSld name="Titelfoli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4"/>
          <p:cNvCxnSpPr/>
          <p:nvPr/>
        </p:nvCxnSpPr>
        <p:spPr>
          <a:xfrm rot="-5400000">
            <a:off x="6677025" y="3086100"/>
            <a:ext cx="6175375" cy="3175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8" name="Google Shape;38;p4"/>
          <p:cNvGrpSpPr/>
          <p:nvPr/>
        </p:nvGrpSpPr>
        <p:grpSpPr>
          <a:xfrm>
            <a:off x="9478963" y="0"/>
            <a:ext cx="317500" cy="6858000"/>
            <a:chOff x="5971" y="0"/>
            <a:chExt cx="200" cy="4320"/>
          </a:xfrm>
        </p:grpSpPr>
        <p:sp>
          <p:nvSpPr>
            <p:cNvPr id="39" name="Google Shape;39;p4"/>
            <p:cNvSpPr/>
            <p:nvPr/>
          </p:nvSpPr>
          <p:spPr>
            <a:xfrm>
              <a:off x="5971" y="0"/>
              <a:ext cx="173" cy="4320"/>
            </a:xfrm>
            <a:prstGeom prst="rect">
              <a:avLst/>
            </a:prstGeom>
            <a:solidFill>
              <a:srgbClr val="951D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6057" y="0"/>
              <a:ext cx="114" cy="4320"/>
            </a:xfrm>
            <a:prstGeom prst="rect">
              <a:avLst/>
            </a:prstGeom>
            <a:solidFill>
              <a:srgbClr val="3E6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014" y="0"/>
              <a:ext cx="91" cy="4320"/>
            </a:xfrm>
            <a:prstGeom prst="rect">
              <a:avLst/>
            </a:prstGeom>
            <a:solidFill>
              <a:srgbClr val="D6DFE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" name="Google Shape;4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78425" y="98425"/>
            <a:ext cx="3824288" cy="1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überschrift" showMasterSp="0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/>
        </p:nvSpPr>
        <p:spPr>
          <a:xfrm rot="-5400000">
            <a:off x="-2522538" y="3997326"/>
            <a:ext cx="5402263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-DE" sz="800">
                <a:solidFill>
                  <a:schemeClr val="dk1"/>
                </a:solidFill>
              </a:rPr>
              <a:t>© Institut für Internet-Sicherheit - if(is), Westfälische Hochschule, Gelsenkirchen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ifis-logo-600dpi-900x550 copy" id="46" name="Google Shape;46;p5"/>
          <p:cNvPicPr preferRelativeResize="0"/>
          <p:nvPr/>
        </p:nvPicPr>
        <p:blipFill rotWithShape="1">
          <a:blip r:embed="rId2">
            <a:alphaModFix/>
          </a:blip>
          <a:srcRect b="0" l="0" r="0" t="2669"/>
          <a:stretch/>
        </p:blipFill>
        <p:spPr>
          <a:xfrm>
            <a:off x="8048625" y="0"/>
            <a:ext cx="1655763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" id="47" name="Google Shape;4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908050"/>
            <a:ext cx="9045575" cy="2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 txBox="1"/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" type="body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280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12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120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120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120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120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420"/>
              </a:spcBef>
              <a:spcAft>
                <a:spcPts val="420"/>
              </a:spcAft>
              <a:buSzPts val="112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showMasterSp="0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/>
        </p:nvSpPr>
        <p:spPr>
          <a:xfrm rot="-5400000">
            <a:off x="-2522538" y="3997326"/>
            <a:ext cx="5402263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-DE" sz="800">
                <a:solidFill>
                  <a:schemeClr val="dk1"/>
                </a:solidFill>
              </a:rPr>
              <a:t>© Institut für Internet-Sicherheit - if(is), Westfälische Hochschule, Gelsenkirchen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ifis-logo-600dpi-900x550 copy" id="53" name="Google Shape;53;p6"/>
          <p:cNvPicPr preferRelativeResize="0"/>
          <p:nvPr/>
        </p:nvPicPr>
        <p:blipFill rotWithShape="1">
          <a:blip r:embed="rId2">
            <a:alphaModFix/>
          </a:blip>
          <a:srcRect b="0" l="0" r="0" t="2669"/>
          <a:stretch/>
        </p:blipFill>
        <p:spPr>
          <a:xfrm>
            <a:off x="8048625" y="0"/>
            <a:ext cx="1655763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"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908050"/>
            <a:ext cx="9045575" cy="2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 txBox="1"/>
          <p:nvPr>
            <p:ph type="title"/>
          </p:nvPr>
        </p:nvSpPr>
        <p:spPr>
          <a:xfrm>
            <a:off x="533400" y="115888"/>
            <a:ext cx="73723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" type="body"/>
          </p:nvPr>
        </p:nvSpPr>
        <p:spPr>
          <a:xfrm>
            <a:off x="533400" y="1219200"/>
            <a:ext cx="4114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2240"/>
              <a:buChar char="•"/>
              <a:defRPr sz="2800"/>
            </a:lvl1pPr>
            <a:lvl2pPr indent="-350519" lvl="1" marL="9144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920"/>
              <a:buChar char="•"/>
              <a:defRPr sz="2400"/>
            </a:lvl2pPr>
            <a:lvl3pPr indent="-330200" lvl="2" marL="1371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600"/>
              <a:buChar char="•"/>
              <a:defRPr sz="2000"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4pPr>
            <a:lvl5pPr indent="-320039" lvl="4" marL="22860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 sz="1800"/>
            </a:lvl6pPr>
            <a:lvl7pPr indent="-320039" lvl="6" marL="3200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 sz="1800"/>
            </a:lvl7pPr>
            <a:lvl8pPr indent="-320040" lvl="7" marL="3657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 sz="1800"/>
            </a:lvl8pPr>
            <a:lvl9pPr indent="-320040" lvl="8" marL="411480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SzPts val="1440"/>
              <a:buChar char="•"/>
              <a:defRPr sz="1800"/>
            </a:lvl9pPr>
          </a:lstStyle>
          <a:p/>
        </p:txBody>
      </p:sp>
      <p:sp>
        <p:nvSpPr>
          <p:cNvPr id="57" name="Google Shape;57;p6"/>
          <p:cNvSpPr txBox="1"/>
          <p:nvPr>
            <p:ph idx="2" type="body"/>
          </p:nvPr>
        </p:nvSpPr>
        <p:spPr>
          <a:xfrm>
            <a:off x="4800600" y="1219200"/>
            <a:ext cx="4114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2240"/>
              <a:buChar char="•"/>
              <a:defRPr sz="2800"/>
            </a:lvl1pPr>
            <a:lvl2pPr indent="-350519" lvl="1" marL="9144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920"/>
              <a:buChar char="•"/>
              <a:defRPr sz="2400"/>
            </a:lvl2pPr>
            <a:lvl3pPr indent="-330200" lvl="2" marL="1371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600"/>
              <a:buChar char="•"/>
              <a:defRPr sz="2000"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4pPr>
            <a:lvl5pPr indent="-320039" lvl="4" marL="22860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 sz="1800"/>
            </a:lvl6pPr>
            <a:lvl7pPr indent="-320039" lvl="6" marL="3200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 sz="1800"/>
            </a:lvl7pPr>
            <a:lvl8pPr indent="-320040" lvl="7" marL="3657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•"/>
              <a:defRPr sz="1800"/>
            </a:lvl8pPr>
            <a:lvl9pPr indent="-320040" lvl="8" marL="411480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SzPts val="1440"/>
              <a:buChar char="•"/>
              <a:defRPr sz="1800"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showMasterSp="0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/>
        </p:nvSpPr>
        <p:spPr>
          <a:xfrm rot="-5400000">
            <a:off x="-2522538" y="3997326"/>
            <a:ext cx="5402263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-DE" sz="800">
                <a:solidFill>
                  <a:schemeClr val="dk1"/>
                </a:solidFill>
              </a:rPr>
              <a:t>© Institut für Internet-Sicherheit - if(is), Westfälische Hochschule, Gelsenkirchen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ifis-logo-600dpi-900x550 copy" id="61" name="Google Shape;61;p7"/>
          <p:cNvPicPr preferRelativeResize="0"/>
          <p:nvPr/>
        </p:nvPicPr>
        <p:blipFill rotWithShape="1">
          <a:blip r:embed="rId2">
            <a:alphaModFix/>
          </a:blip>
          <a:srcRect b="0" l="0" r="0" t="2669"/>
          <a:stretch/>
        </p:blipFill>
        <p:spPr>
          <a:xfrm>
            <a:off x="8048625" y="0"/>
            <a:ext cx="1655763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" id="62" name="Google Shape;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908050"/>
            <a:ext cx="9045575" cy="2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7"/>
          <p:cNvSpPr txBox="1"/>
          <p:nvPr>
            <p:ph idx="2" type="body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66" name="Google Shape;66;p7"/>
          <p:cNvSpPr txBox="1"/>
          <p:nvPr>
            <p:ph idx="3" type="body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7"/>
          <p:cNvSpPr txBox="1"/>
          <p:nvPr>
            <p:ph idx="4" type="body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showMasterSp="0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/>
        </p:nvSpPr>
        <p:spPr>
          <a:xfrm rot="-5400000">
            <a:off x="-2522538" y="3997326"/>
            <a:ext cx="5402263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-DE" sz="800">
                <a:solidFill>
                  <a:schemeClr val="dk1"/>
                </a:solidFill>
              </a:rPr>
              <a:t>© Institut für Internet-Sicherheit - if(is), Westfälische Hochschule, Gelsenkirchen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ifis-logo-600dpi-900x550 copy" id="71" name="Google Shape;71;p8"/>
          <p:cNvPicPr preferRelativeResize="0"/>
          <p:nvPr/>
        </p:nvPicPr>
        <p:blipFill rotWithShape="1">
          <a:blip r:embed="rId2">
            <a:alphaModFix/>
          </a:blip>
          <a:srcRect b="0" l="0" r="0" t="2669"/>
          <a:stretch/>
        </p:blipFill>
        <p:spPr>
          <a:xfrm>
            <a:off x="8048625" y="0"/>
            <a:ext cx="1655763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" id="72" name="Google Shape;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908050"/>
            <a:ext cx="9045575" cy="2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/>
          <p:nvPr>
            <p:ph type="title"/>
          </p:nvPr>
        </p:nvSpPr>
        <p:spPr>
          <a:xfrm>
            <a:off x="533400" y="115888"/>
            <a:ext cx="73723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showMasterSp="0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/>
        </p:nvSpPr>
        <p:spPr>
          <a:xfrm rot="-5400000">
            <a:off x="-2522538" y="3997326"/>
            <a:ext cx="5402263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-DE" sz="800">
                <a:solidFill>
                  <a:schemeClr val="dk1"/>
                </a:solidFill>
              </a:rPr>
              <a:t>© Institut für Internet-Sicherheit - if(is), Westfälische Hochschule, Gelsenkirchen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ifis-logo-600dpi-900x550 copy" id="77" name="Google Shape;77;p9"/>
          <p:cNvPicPr preferRelativeResize="0"/>
          <p:nvPr/>
        </p:nvPicPr>
        <p:blipFill rotWithShape="1">
          <a:blip r:embed="rId2">
            <a:alphaModFix/>
          </a:blip>
          <a:srcRect b="0" l="0" r="0" t="2669"/>
          <a:stretch/>
        </p:blipFill>
        <p:spPr>
          <a:xfrm>
            <a:off x="8048625" y="0"/>
            <a:ext cx="1655763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" id="78" name="Google Shape;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908050"/>
            <a:ext cx="9045575" cy="2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showMasterSp="0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/>
        </p:nvSpPr>
        <p:spPr>
          <a:xfrm rot="-5400000">
            <a:off x="-2522538" y="3997326"/>
            <a:ext cx="5402263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-DE" sz="800">
                <a:solidFill>
                  <a:schemeClr val="dk1"/>
                </a:solidFill>
              </a:rPr>
              <a:t>© Institut für Internet-Sicherheit - if(is), Westfälische Hochschule, Gelsenkirchen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ifis-logo-600dpi-900x550 copy" id="82" name="Google Shape;82;p10"/>
          <p:cNvPicPr preferRelativeResize="0"/>
          <p:nvPr/>
        </p:nvPicPr>
        <p:blipFill rotWithShape="1">
          <a:blip r:embed="rId2">
            <a:alphaModFix/>
          </a:blip>
          <a:srcRect b="0" l="0" r="0" t="2669"/>
          <a:stretch/>
        </p:blipFill>
        <p:spPr>
          <a:xfrm>
            <a:off x="8048625" y="0"/>
            <a:ext cx="1655763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" id="83" name="Google Shape;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908050"/>
            <a:ext cx="9045575" cy="2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560"/>
              <a:buChar char="•"/>
              <a:defRPr sz="3200"/>
            </a:lvl1pPr>
            <a:lvl2pPr indent="-370840" lvl="1" marL="9144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240"/>
              <a:buChar char="•"/>
              <a:defRPr sz="2800"/>
            </a:lvl2pPr>
            <a:lvl3pPr indent="-350519" lvl="2" marL="13716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920"/>
              <a:buChar char="•"/>
              <a:defRPr sz="2400"/>
            </a:lvl3pPr>
            <a:lvl4pPr indent="-330200" lvl="3" marL="1828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86" name="Google Shape;86;p10"/>
          <p:cNvSpPr txBox="1"/>
          <p:nvPr>
            <p:ph idx="2" type="body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270"/>
              </a:spcBef>
              <a:spcAft>
                <a:spcPts val="27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33400" y="115888"/>
            <a:ext cx="73723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33400" y="1219200"/>
            <a:ext cx="8382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64A0"/>
              </a:buClr>
              <a:buSzPts val="1760"/>
              <a:buFont typeface="Noto Sans Symbols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64A0"/>
              </a:buClr>
              <a:buSzPts val="16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4A0"/>
              </a:buClr>
              <a:buSzPts val="192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4A0"/>
              </a:buClr>
              <a:buSzPts val="128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4A0"/>
              </a:buClr>
              <a:buSzPts val="112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64A0"/>
              </a:buClr>
              <a:buSzPts val="112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64A0"/>
              </a:buClr>
              <a:buSzPts val="112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64A0"/>
              </a:buClr>
              <a:buSzPts val="112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420"/>
              </a:spcBef>
              <a:spcAft>
                <a:spcPts val="420"/>
              </a:spcAft>
              <a:buClr>
                <a:srgbClr val="0064A0"/>
              </a:buClr>
              <a:buSzPts val="112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398000" y="6553200"/>
            <a:ext cx="50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  <p:sp>
        <p:nvSpPr>
          <p:cNvPr id="13" name="Google Shape;13;p1"/>
          <p:cNvSpPr txBox="1"/>
          <p:nvPr/>
        </p:nvSpPr>
        <p:spPr>
          <a:xfrm rot="-5400000">
            <a:off x="-2522538" y="3997326"/>
            <a:ext cx="5402263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-DE" sz="800">
                <a:solidFill>
                  <a:schemeClr val="dk1"/>
                </a:solidFill>
              </a:rPr>
              <a:t>© Institut für Internet-Sicherheit - if(is), Westfälische Hochschule, Gelsenkirchen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ifis-logo-600dpi-900x550 copy"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2669"/>
          <a:stretch/>
        </p:blipFill>
        <p:spPr>
          <a:xfrm>
            <a:off x="8048625" y="0"/>
            <a:ext cx="1655763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" id="15" name="Google Shape;15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7375" y="908050"/>
            <a:ext cx="9045575" cy="2127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22.png"/><Relationship Id="rId13" Type="http://schemas.openxmlformats.org/officeDocument/2006/relationships/image" Target="../media/image26.png"/><Relationship Id="rId1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5" Type="http://schemas.openxmlformats.org/officeDocument/2006/relationships/image" Target="../media/image27.png"/><Relationship Id="rId14" Type="http://schemas.openxmlformats.org/officeDocument/2006/relationships/image" Target="../media/image19.png"/><Relationship Id="rId16" Type="http://schemas.openxmlformats.org/officeDocument/2006/relationships/image" Target="../media/image11.jpg"/><Relationship Id="rId5" Type="http://schemas.openxmlformats.org/officeDocument/2006/relationships/image" Target="../media/image5.jp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type="ctrTitle"/>
          </p:nvPr>
        </p:nvSpPr>
        <p:spPr>
          <a:xfrm>
            <a:off x="331350" y="1838029"/>
            <a:ext cx="88740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100">
                <a:solidFill>
                  <a:schemeClr val="dk1"/>
                </a:solidFill>
              </a:rPr>
              <a:t>Our (in)Secure Web: Understanding Update Behavior of Websites and Its Impact on Security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300">
              <a:solidFill>
                <a:schemeClr val="dk1"/>
              </a:solidFill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883767" y="4372314"/>
            <a:ext cx="3966600" cy="1113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572175" y="2836125"/>
            <a:ext cx="85047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de-DE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Nurullah Demi</a:t>
            </a:r>
            <a:r>
              <a:rPr b="1" lang="de-DE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baseline="30000" lang="de-DE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de-DE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de-DE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Tobias Urban</a:t>
            </a:r>
            <a:r>
              <a:rPr baseline="30000" lang="de-DE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de-DE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Kevin Wittek</a:t>
            </a:r>
            <a:r>
              <a:rPr baseline="30000" lang="de-DE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1, 2</a:t>
            </a:r>
            <a:r>
              <a:rPr lang="de-DE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Norbert Pohlmann</a:t>
            </a:r>
            <a:r>
              <a:rPr baseline="30000" lang="de-DE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700650" y="3256775"/>
            <a:ext cx="85047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aseline="30000"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de-DE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Institute for Internet Security—if(is), </a:t>
            </a:r>
            <a:br>
              <a:rPr lang="de-DE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Westphalian University of Applied Sciences Gelsenkirchen</a:t>
            </a:r>
            <a:br>
              <a:rPr lang="de-DE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i="1" lang="de-DE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{lastname}@internet-sicherheit.de</a:t>
            </a:r>
            <a:endParaRPr i="1"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aseline="30000"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de-DE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RWTH Aachen University</a:t>
            </a:r>
            <a:endParaRPr b="0" i="0" sz="1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514550" y="4372325"/>
            <a:ext cx="57132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de-DE" sz="1900" u="sng">
                <a:solidFill>
                  <a:schemeClr val="dk1"/>
                </a:solidFill>
              </a:rPr>
              <a:t>Published at</a:t>
            </a:r>
            <a:r>
              <a:rPr i="1" lang="de-DE" sz="1900" u="sng">
                <a:solidFill>
                  <a:schemeClr val="dk1"/>
                </a:solidFill>
              </a:rPr>
              <a:t>:</a:t>
            </a:r>
            <a:br>
              <a:rPr lang="de-DE" sz="1900" u="sng">
                <a:solidFill>
                  <a:schemeClr val="dk1"/>
                </a:solidFill>
              </a:rPr>
            </a:br>
            <a:r>
              <a:rPr lang="de-DE" sz="1900" u="sng">
                <a:solidFill>
                  <a:schemeClr val="dk1"/>
                </a:solidFill>
              </a:rPr>
              <a:t>Passive and Active Measurement Conference</a:t>
            </a:r>
            <a:endParaRPr sz="1900" u="sng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>
            <p:ph type="title"/>
          </p:nvPr>
        </p:nvSpPr>
        <p:spPr>
          <a:xfrm>
            <a:off x="533400" y="283888"/>
            <a:ext cx="737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Limitations of our measurement</a:t>
            </a:r>
            <a:endParaRPr sz="1900"/>
          </a:p>
        </p:txBody>
      </p:sp>
      <p:sp>
        <p:nvSpPr>
          <p:cNvPr id="225" name="Google Shape;225;p24"/>
          <p:cNvSpPr txBox="1"/>
          <p:nvPr>
            <p:ph idx="1" type="body"/>
          </p:nvPr>
        </p:nvSpPr>
        <p:spPr>
          <a:xfrm>
            <a:off x="533400" y="1219200"/>
            <a:ext cx="8637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HTTPArchive:</a:t>
            </a:r>
            <a:endParaRPr/>
          </a:p>
          <a:p>
            <a:pPr indent="-320039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only landing pages,</a:t>
            </a:r>
            <a:endParaRPr/>
          </a:p>
          <a:p>
            <a:pPr indent="-320039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no interaction with websites.</a:t>
            </a:r>
            <a:br>
              <a:rPr lang="de-DE"/>
            </a:br>
            <a:endParaRPr/>
          </a:p>
          <a:p>
            <a:pPr indent="-3200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 Wappalyzer:</a:t>
            </a:r>
            <a:endParaRPr/>
          </a:p>
          <a:p>
            <a:pPr indent="-320039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may not detect all used SW</a:t>
            </a:r>
            <a:br>
              <a:rPr lang="de-DE"/>
            </a:b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NVD:</a:t>
            </a:r>
            <a:endParaRPr/>
          </a:p>
          <a:p>
            <a:pPr indent="-320039" lvl="1" marL="13716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discussions &amp; critics</a:t>
            </a:r>
            <a:br>
              <a:rPr lang="de-DE"/>
            </a:b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CVE:</a:t>
            </a:r>
            <a:endParaRPr/>
          </a:p>
          <a:p>
            <a:pPr indent="-320039" lvl="1" marL="13716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No validation</a:t>
            </a:r>
            <a:endParaRPr/>
          </a:p>
        </p:txBody>
      </p:sp>
      <p:sp>
        <p:nvSpPr>
          <p:cNvPr id="226" name="Google Shape;226;p24"/>
          <p:cNvSpPr txBox="1"/>
          <p:nvPr>
            <p:ph idx="12" type="sldNum"/>
          </p:nvPr>
        </p:nvSpPr>
        <p:spPr>
          <a:xfrm>
            <a:off x="9398000" y="6553200"/>
            <a:ext cx="507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  <p:sp>
        <p:nvSpPr>
          <p:cNvPr id="227" name="Google Shape;227;p24"/>
          <p:cNvSpPr txBox="1"/>
          <p:nvPr>
            <p:ph type="title"/>
          </p:nvPr>
        </p:nvSpPr>
        <p:spPr>
          <a:xfrm>
            <a:off x="300375" y="-136850"/>
            <a:ext cx="9858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CCCCCC"/>
                </a:solidFill>
              </a:rPr>
              <a:t>• Background   • Method   • Results   </a:t>
            </a:r>
            <a:r>
              <a:rPr lang="de-DE" sz="1600">
                <a:solidFill>
                  <a:srgbClr val="000000"/>
                </a:solidFill>
              </a:rPr>
              <a:t>• Limitations</a:t>
            </a:r>
            <a:r>
              <a:rPr lang="de-DE" sz="1600">
                <a:solidFill>
                  <a:srgbClr val="CCCCCC"/>
                </a:solidFill>
              </a:rPr>
              <a:t>   • Conclusion </a:t>
            </a:r>
            <a:endParaRPr sz="16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533400" y="283888"/>
            <a:ext cx="737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Discussion</a:t>
            </a:r>
            <a:endParaRPr sz="1900"/>
          </a:p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533400" y="1219200"/>
            <a:ext cx="8637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Our measurement;</a:t>
            </a:r>
            <a:endParaRPr/>
          </a:p>
          <a:p>
            <a:pPr indent="-320039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highlights the current state of the Web,</a:t>
            </a:r>
            <a:br>
              <a:rPr lang="de-DE"/>
            </a:br>
            <a:endParaRPr/>
          </a:p>
          <a:p>
            <a:pPr indent="-320039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shows the update behavior of websites over the course of 18 month,</a:t>
            </a:r>
            <a:br>
              <a:rPr lang="de-DE"/>
            </a:br>
            <a:endParaRPr/>
          </a:p>
          <a:p>
            <a:pPr indent="-320039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shows, most of the utilized software is outdated (by more than four years),</a:t>
            </a:r>
            <a:br>
              <a:rPr lang="de-DE"/>
            </a:br>
            <a:endParaRPr/>
          </a:p>
          <a:p>
            <a:pPr indent="-320039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records, 95% of websites </a:t>
            </a:r>
            <a:r>
              <a:rPr i="1" lang="de-DE" u="sng"/>
              <a:t>potentially</a:t>
            </a:r>
            <a:r>
              <a:rPr lang="de-DE"/>
              <a:t> contain at least one vulnerable software;</a:t>
            </a:r>
            <a:endParaRPr/>
          </a:p>
          <a:p>
            <a:pPr indent="-320039" lvl="2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 sz="2000"/>
              <a:t>must be seen as an </a:t>
            </a:r>
            <a:r>
              <a:rPr lang="de-DE" sz="2000"/>
              <a:t>upper</a:t>
            </a:r>
            <a:r>
              <a:rPr lang="de-DE" sz="2000"/>
              <a:t> bound!</a:t>
            </a:r>
            <a:endParaRPr sz="2000"/>
          </a:p>
          <a:p>
            <a:pPr indent="0" lvl="0" marL="13716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1" marL="13716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000"/>
              <a:buChar char="-"/>
            </a:pPr>
            <a:r>
              <a:rPr lang="de-DE"/>
              <a:t>website providers need to take more care about updates.</a:t>
            </a:r>
            <a:endParaRPr sz="2000"/>
          </a:p>
        </p:txBody>
      </p:sp>
      <p:sp>
        <p:nvSpPr>
          <p:cNvPr id="235" name="Google Shape;235;p25"/>
          <p:cNvSpPr txBox="1"/>
          <p:nvPr>
            <p:ph idx="12" type="sldNum"/>
          </p:nvPr>
        </p:nvSpPr>
        <p:spPr>
          <a:xfrm>
            <a:off x="9398000" y="6553200"/>
            <a:ext cx="507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  <p:sp>
        <p:nvSpPr>
          <p:cNvPr id="236" name="Google Shape;236;p25"/>
          <p:cNvSpPr txBox="1"/>
          <p:nvPr>
            <p:ph type="title"/>
          </p:nvPr>
        </p:nvSpPr>
        <p:spPr>
          <a:xfrm>
            <a:off x="300375" y="-136850"/>
            <a:ext cx="9858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CCCCCC"/>
                </a:solidFill>
              </a:rPr>
              <a:t>• Background   • Method   • Results </a:t>
            </a:r>
            <a:r>
              <a:rPr lang="de-DE" sz="1600">
                <a:solidFill>
                  <a:srgbClr val="CCCCCC"/>
                </a:solidFill>
              </a:rPr>
              <a:t>• Limitations </a:t>
            </a:r>
            <a:r>
              <a:rPr lang="de-DE" sz="1600">
                <a:solidFill>
                  <a:srgbClr val="000000"/>
                </a:solidFill>
              </a:rPr>
              <a:t>• Conclusion</a:t>
            </a:r>
            <a:r>
              <a:rPr lang="de-DE" sz="1600">
                <a:solidFill>
                  <a:srgbClr val="CCCCCC"/>
                </a:solidFill>
              </a:rPr>
              <a:t> </a:t>
            </a:r>
            <a:endParaRPr sz="16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/>
          <p:nvPr>
            <p:ph idx="4294967295" type="body"/>
          </p:nvPr>
        </p:nvSpPr>
        <p:spPr>
          <a:xfrm>
            <a:off x="3330300" y="2378275"/>
            <a:ext cx="32454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b="1" lang="de-DE" sz="3000"/>
              <a:t>Thank you!</a:t>
            </a:r>
            <a:endParaRPr b="1" sz="3000"/>
          </a:p>
          <a:p>
            <a:pPr indent="0" lvl="0" marL="0" rtl="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b="1" lang="de-DE" sz="3000"/>
              <a:t>Questions?</a:t>
            </a:r>
            <a:endParaRPr b="1" sz="3000"/>
          </a:p>
          <a:p>
            <a:pPr indent="0" lvl="0" marL="0" rtl="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43" name="Google Shape;243;p26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0148" y="5010788"/>
            <a:ext cx="2089700" cy="140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500" y="5257800"/>
            <a:ext cx="302216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4250" y="3635275"/>
            <a:ext cx="1622525" cy="162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6"/>
          <p:cNvSpPr txBox="1"/>
          <p:nvPr>
            <p:ph idx="4294967295" type="body"/>
          </p:nvPr>
        </p:nvSpPr>
        <p:spPr>
          <a:xfrm>
            <a:off x="7547025" y="3239275"/>
            <a:ext cx="17082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b="1" lang="de-DE" sz="1500"/>
              <a:t>Full paper </a:t>
            </a:r>
            <a:br>
              <a:rPr b="1" lang="de-DE" sz="1500"/>
            </a:br>
            <a:r>
              <a:rPr b="1" lang="de-DE" sz="1500"/>
              <a:t>(free access)</a:t>
            </a:r>
            <a:endParaRPr b="1" sz="1500"/>
          </a:p>
          <a:p>
            <a:pPr indent="0" lvl="0" marL="0" rtl="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9398000" y="6553200"/>
            <a:ext cx="507900" cy="30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  <p:sp>
        <p:nvSpPr>
          <p:cNvPr id="133" name="Google Shape;133;p16"/>
          <p:cNvSpPr txBox="1"/>
          <p:nvPr>
            <p:ph type="title"/>
          </p:nvPr>
        </p:nvSpPr>
        <p:spPr>
          <a:xfrm>
            <a:off x="300375" y="-136850"/>
            <a:ext cx="9858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/>
              <a:t>• Background   </a:t>
            </a:r>
            <a:r>
              <a:rPr lang="de-DE" sz="1600">
                <a:solidFill>
                  <a:srgbClr val="B7B7B7"/>
                </a:solidFill>
              </a:rPr>
              <a:t>• Method   • Results    •</a:t>
            </a:r>
            <a:r>
              <a:rPr lang="de-DE" sz="1600">
                <a:solidFill>
                  <a:srgbClr val="CCCCCC"/>
                </a:solidFill>
              </a:rPr>
              <a:t> </a:t>
            </a:r>
            <a:r>
              <a:rPr lang="de-DE" sz="1600">
                <a:solidFill>
                  <a:srgbClr val="B7B7B7"/>
                </a:solidFill>
              </a:rPr>
              <a:t>Limitations</a:t>
            </a:r>
            <a:r>
              <a:rPr lang="de-DE" sz="1600">
                <a:solidFill>
                  <a:srgbClr val="CCCCCC"/>
                </a:solidFill>
              </a:rPr>
              <a:t> • </a:t>
            </a:r>
            <a:r>
              <a:rPr lang="de-DE" sz="1600">
                <a:solidFill>
                  <a:srgbClr val="B7B7B7"/>
                </a:solidFill>
              </a:rPr>
              <a:t>Conclusion </a:t>
            </a:r>
            <a:endParaRPr sz="1600">
              <a:solidFill>
                <a:srgbClr val="B7B7B7"/>
              </a:solidFill>
            </a:endParaRPr>
          </a:p>
        </p:txBody>
      </p:sp>
      <p:sp>
        <p:nvSpPr>
          <p:cNvPr id="134" name="Google Shape;134;p16"/>
          <p:cNvSpPr txBox="1"/>
          <p:nvPr>
            <p:ph type="title"/>
          </p:nvPr>
        </p:nvSpPr>
        <p:spPr>
          <a:xfrm>
            <a:off x="533400" y="283888"/>
            <a:ext cx="737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/>
              <a:t>Motivation</a:t>
            </a:r>
            <a:endParaRPr sz="2000"/>
          </a:p>
        </p:txBody>
      </p:sp>
      <p:pic>
        <p:nvPicPr>
          <p:cNvPr descr="Javascript Js Logo - Kostenlose Vektorgrafik auf Pixabay" id="135" name="Google Shape;13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2817">
            <a:off x="1151500" y="1149750"/>
            <a:ext cx="19716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Query+jQueryUI - ClubComputer" id="136" name="Google Shape;13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1625">
            <a:off x="142145" y="2105870"/>
            <a:ext cx="1873783" cy="1873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b-Anwendungsentwicklungsunternehmen Angular JS | App Design" id="137" name="Google Shape;13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544605">
            <a:off x="2195387" y="2734793"/>
            <a:ext cx="2366550" cy="1554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ct JS Entwickler - React.js Agentur - Experten | Alioze" id="138" name="Google Shape;13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87341">
            <a:off x="230714" y="3484779"/>
            <a:ext cx="3346046" cy="934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114152">
            <a:off x="429774" y="4264176"/>
            <a:ext cx="1458475" cy="188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primebyte.ch/wp-content/uploads/2020/01/bootstrap-png-bootstrap-512.png" id="140" name="Google Shape;14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44300" y="5081887"/>
            <a:ext cx="1677775" cy="1677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julia-vicentini.de/wp-content/uploads/elementor/thumbs/Bildschirmfoto-2016-03-25-um-00.27.34-oievklv3ynzvg1jxy8rsc9x4yrxaljskm4o5pt6d1k.png" id="141" name="Google Shape;14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831494">
            <a:off x="277938" y="5341664"/>
            <a:ext cx="2641552" cy="1158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de.js - Wikipedia" id="142" name="Google Shape;142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">
            <a:off x="6736703" y="2404886"/>
            <a:ext cx="2661295" cy="162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azon RDS for MariaDB – Amazon Web Services (AWS)" id="143" name="Google Shape;143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711619">
            <a:off x="7102363" y="3773013"/>
            <a:ext cx="32385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s ist PostgreSQL?" id="144" name="Google Shape;144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690403">
            <a:off x="5536255" y="4114887"/>
            <a:ext cx="2777045" cy="167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T – Wikipedia" id="145" name="Google Shape;145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769355">
            <a:off x="5636730" y="2309596"/>
            <a:ext cx="1638470" cy="1560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ei:PHP-logo.svg – Wikipedia" id="146" name="Google Shape;146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-894501">
            <a:off x="7789883" y="1992285"/>
            <a:ext cx="2053931" cy="1114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1/10/Apache_HTTP_server_logo_%282019-present%29.svg/1920px-Apache_HTTP_server_logo_%282019-present%29.svg.png" id="147" name="Google Shape;147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263162">
            <a:off x="5669575" y="1002271"/>
            <a:ext cx="3680100" cy="1404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dn1.plesk.com/wp-content/uploads/2017/05/24160451/plesk_logo_primary_positive_.jpg" id="148" name="Google Shape;148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1103855">
            <a:off x="6790225" y="5638950"/>
            <a:ext cx="19050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/>
        </p:nvSpPr>
        <p:spPr>
          <a:xfrm>
            <a:off x="1266900" y="2228100"/>
            <a:ext cx="73722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0">
                <a:highlight>
                  <a:schemeClr val="lt1"/>
                </a:highlight>
              </a:rPr>
              <a:t> </a:t>
            </a:r>
            <a:r>
              <a:rPr lang="de-DE" sz="5900">
                <a:highlight>
                  <a:schemeClr val="lt1"/>
                </a:highlight>
              </a:rPr>
              <a:t> and many    </a:t>
            </a:r>
            <a:r>
              <a:rPr lang="de-DE" sz="5900">
                <a:solidFill>
                  <a:schemeClr val="lt1"/>
                </a:solidFill>
                <a:highlight>
                  <a:schemeClr val="lt1"/>
                </a:highlight>
              </a:rPr>
              <a:t>.</a:t>
            </a:r>
            <a:r>
              <a:rPr lang="de-DE" sz="5900">
                <a:highlight>
                  <a:schemeClr val="lt1"/>
                </a:highlight>
              </a:rPr>
              <a:t> </a:t>
            </a:r>
            <a:endParaRPr sz="5900"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>
                <a:highlight>
                  <a:schemeClr val="lt1"/>
                </a:highlight>
              </a:rPr>
              <a:t>   3rd parties    </a:t>
            </a:r>
            <a:r>
              <a:rPr lang="de-DE" sz="5900">
                <a:solidFill>
                  <a:schemeClr val="lt1"/>
                </a:solidFill>
                <a:highlight>
                  <a:schemeClr val="lt1"/>
                </a:highlight>
              </a:rPr>
              <a:t>.</a:t>
            </a:r>
            <a:endParaRPr sz="5900">
              <a:solidFill>
                <a:schemeClr val="lt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800">
                <a:highlight>
                  <a:schemeClr val="lt1"/>
                </a:highlight>
              </a:rPr>
              <a:t>        </a:t>
            </a:r>
            <a:r>
              <a:rPr lang="de-DE" sz="7700">
                <a:highlight>
                  <a:schemeClr val="lt1"/>
                </a:highlight>
              </a:rPr>
              <a:t> …</a:t>
            </a:r>
            <a:r>
              <a:rPr lang="de-DE" sz="10900">
                <a:highlight>
                  <a:schemeClr val="lt1"/>
                </a:highlight>
              </a:rPr>
              <a:t>       </a:t>
            </a:r>
            <a:r>
              <a:rPr lang="de-DE" sz="10900">
                <a:solidFill>
                  <a:schemeClr val="lt1"/>
                </a:solidFill>
                <a:highlight>
                  <a:schemeClr val="lt1"/>
                </a:highlight>
              </a:rPr>
              <a:t>.</a:t>
            </a:r>
            <a:r>
              <a:rPr lang="de-DE" sz="10900">
                <a:highlight>
                  <a:schemeClr val="lt1"/>
                </a:highlight>
              </a:rPr>
              <a:t>                </a:t>
            </a:r>
            <a:endParaRPr sz="10900"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9398000" y="6553200"/>
            <a:ext cx="507900" cy="30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  <p:sp>
        <p:nvSpPr>
          <p:cNvPr id="155" name="Google Shape;155;p17"/>
          <p:cNvSpPr txBox="1"/>
          <p:nvPr>
            <p:ph type="title"/>
          </p:nvPr>
        </p:nvSpPr>
        <p:spPr>
          <a:xfrm>
            <a:off x="300375" y="-136850"/>
            <a:ext cx="9858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/>
              <a:t>• Background   </a:t>
            </a:r>
            <a:r>
              <a:rPr lang="de-DE" sz="1600">
                <a:solidFill>
                  <a:srgbClr val="B7B7B7"/>
                </a:solidFill>
              </a:rPr>
              <a:t>• Method   • Results    •</a:t>
            </a:r>
            <a:r>
              <a:rPr lang="de-DE" sz="1600">
                <a:solidFill>
                  <a:srgbClr val="CCCCCC"/>
                </a:solidFill>
              </a:rPr>
              <a:t> </a:t>
            </a:r>
            <a:r>
              <a:rPr lang="de-DE" sz="1600">
                <a:solidFill>
                  <a:srgbClr val="B7B7B7"/>
                </a:solidFill>
              </a:rPr>
              <a:t>Limitations</a:t>
            </a:r>
            <a:r>
              <a:rPr lang="de-DE" sz="1600">
                <a:solidFill>
                  <a:srgbClr val="CCCCCC"/>
                </a:solidFill>
              </a:rPr>
              <a:t> • </a:t>
            </a:r>
            <a:r>
              <a:rPr lang="de-DE" sz="1600">
                <a:solidFill>
                  <a:srgbClr val="B7B7B7"/>
                </a:solidFill>
              </a:rPr>
              <a:t>Conclusion </a:t>
            </a:r>
            <a:endParaRPr sz="1600">
              <a:solidFill>
                <a:srgbClr val="B7B7B7"/>
              </a:solidFill>
            </a:endParaRPr>
          </a:p>
        </p:txBody>
      </p:sp>
      <p:sp>
        <p:nvSpPr>
          <p:cNvPr id="156" name="Google Shape;156;p17"/>
          <p:cNvSpPr txBox="1"/>
          <p:nvPr>
            <p:ph type="title"/>
          </p:nvPr>
        </p:nvSpPr>
        <p:spPr>
          <a:xfrm>
            <a:off x="533400" y="283888"/>
            <a:ext cx="737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/>
              <a:t>Motivation</a:t>
            </a:r>
            <a:endParaRPr sz="2000"/>
          </a:p>
        </p:txBody>
      </p:sp>
      <p:sp>
        <p:nvSpPr>
          <p:cNvPr id="157" name="Google Shape;157;p17"/>
          <p:cNvSpPr txBox="1"/>
          <p:nvPr>
            <p:ph idx="1" type="body"/>
          </p:nvPr>
        </p:nvSpPr>
        <p:spPr>
          <a:xfrm>
            <a:off x="533400" y="1219200"/>
            <a:ext cx="8382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540"/>
              </a:spcBef>
              <a:spcAft>
                <a:spcPts val="0"/>
              </a:spcAft>
              <a:buClr>
                <a:srgbClr val="0064A0"/>
              </a:buClr>
              <a:buSzPts val="2000"/>
              <a:buFont typeface="Noto Sans Symbols"/>
              <a:buChar char="-"/>
            </a:pPr>
            <a:r>
              <a:rPr b="1" lang="de-DE" sz="2000"/>
              <a:t>Understanding: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64A0"/>
              </a:buClr>
              <a:buSzPts val="2000"/>
              <a:buFont typeface="Noto Sans Symbols"/>
              <a:buChar char="-"/>
            </a:pPr>
            <a:r>
              <a:rPr lang="de-DE"/>
              <a:t>how up-to-date are utilized software on the web,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64A0"/>
              </a:buClr>
              <a:buSzPts val="2000"/>
              <a:buFont typeface="Noto Sans Symbols"/>
              <a:buChar char="-"/>
            </a:pPr>
            <a:r>
              <a:rPr lang="de-DE"/>
              <a:t>security implications of utilizing outdated software.</a:t>
            </a:r>
            <a:endParaRPr/>
          </a:p>
          <a:p>
            <a:pPr indent="0" lvl="0" marL="45720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40"/>
              </a:spcBef>
              <a:spcAft>
                <a:spcPts val="0"/>
              </a:spcAft>
              <a:buClr>
                <a:srgbClr val="0064A0"/>
              </a:buClr>
              <a:buSzPts val="2000"/>
              <a:buFont typeface="Noto Sans Symbols"/>
              <a:buChar char="-"/>
            </a:pPr>
            <a:r>
              <a:rPr lang="de-DE" sz="2000"/>
              <a:t>Large-scale analysis on 5.6M websites.</a:t>
            </a:r>
            <a:endParaRPr b="1" sz="200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533400" y="283888"/>
            <a:ext cx="737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/>
              <a:t>Overview on dataset</a:t>
            </a:r>
            <a:r>
              <a:rPr lang="de-DE" sz="2000"/>
              <a:t> </a:t>
            </a:r>
            <a:endParaRPr sz="2000"/>
          </a:p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533400" y="1219200"/>
            <a:ext cx="8382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000"/>
              <a:buChar char="-"/>
            </a:pPr>
            <a:r>
              <a:rPr b="1" lang="de-DE" sz="2000"/>
              <a:t>Dataset:</a:t>
            </a:r>
            <a:endParaRPr b="1"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de-DE"/>
              <a:t>Historical data of websites </a:t>
            </a:r>
            <a:br>
              <a:rPr lang="de-DE"/>
            </a:br>
            <a:r>
              <a:rPr lang="de-DE" sz="1500"/>
              <a:t>(01.2019 - 06.2020)</a:t>
            </a:r>
            <a:br>
              <a:rPr lang="de-DE"/>
            </a:br>
            <a:endParaRPr/>
          </a:p>
          <a:p>
            <a:pPr indent="-3200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Release history</a:t>
            </a:r>
            <a:br>
              <a:rPr lang="de-DE"/>
            </a:br>
            <a:endParaRPr/>
          </a:p>
          <a:p>
            <a:pPr indent="-3200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Vulnerability database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000"/>
              <a:buChar char="-"/>
            </a:pPr>
            <a:r>
              <a:rPr b="1" lang="de-DE" sz="2000"/>
              <a:t>Dataset preparation &amp; enrichment: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de-DE"/>
              <a:t>Convert all versions to SemVer format,</a:t>
            </a:r>
            <a:br>
              <a:rPr lang="de-DE"/>
            </a:b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de-DE"/>
              <a:t>drop all records with polluted data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165" name="Google Shape;165;p18"/>
          <p:cNvSpPr txBox="1"/>
          <p:nvPr>
            <p:ph idx="12" type="sldNum"/>
          </p:nvPr>
        </p:nvSpPr>
        <p:spPr>
          <a:xfrm>
            <a:off x="9398000" y="6553200"/>
            <a:ext cx="507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  <p:sp>
        <p:nvSpPr>
          <p:cNvPr id="166" name="Google Shape;166;p18"/>
          <p:cNvSpPr txBox="1"/>
          <p:nvPr>
            <p:ph type="title"/>
          </p:nvPr>
        </p:nvSpPr>
        <p:spPr>
          <a:xfrm>
            <a:off x="300375" y="-136850"/>
            <a:ext cx="9858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CCCCCC"/>
                </a:solidFill>
              </a:rPr>
              <a:t>• </a:t>
            </a:r>
            <a:r>
              <a:rPr lang="de-DE" sz="1600">
                <a:solidFill>
                  <a:srgbClr val="CCCCCC"/>
                </a:solidFill>
              </a:rPr>
              <a:t>Background </a:t>
            </a:r>
            <a:r>
              <a:rPr lang="de-DE" sz="1600">
                <a:solidFill>
                  <a:srgbClr val="CCCCCC"/>
                </a:solidFill>
              </a:rPr>
              <a:t>  </a:t>
            </a:r>
            <a:r>
              <a:rPr lang="de-DE" sz="1600">
                <a:solidFill>
                  <a:srgbClr val="000000"/>
                </a:solidFill>
              </a:rPr>
              <a:t>• Method</a:t>
            </a:r>
            <a:r>
              <a:rPr lang="de-DE" sz="1600">
                <a:solidFill>
                  <a:srgbClr val="CCCCCC"/>
                </a:solidFill>
              </a:rPr>
              <a:t>   • Results   •</a:t>
            </a:r>
            <a:r>
              <a:rPr lang="de-DE" sz="1600">
                <a:solidFill>
                  <a:srgbClr val="CCCCCC"/>
                </a:solidFill>
              </a:rPr>
              <a:t> Limitations • </a:t>
            </a:r>
            <a:r>
              <a:rPr lang="de-DE" sz="1600">
                <a:solidFill>
                  <a:srgbClr val="CCCCCC"/>
                </a:solidFill>
              </a:rPr>
              <a:t>Conclusion </a:t>
            </a:r>
            <a:endParaRPr sz="1600">
              <a:solidFill>
                <a:srgbClr val="CCCCCC"/>
              </a:solidFill>
            </a:endParaRPr>
          </a:p>
        </p:txBody>
      </p:sp>
      <p:pic>
        <p:nvPicPr>
          <p:cNvPr descr="https://httparchive.org/static/img/ha.png"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325" y="1496313"/>
            <a:ext cx="1104200" cy="552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ogosmarken.com/wp-content/uploads/2020/12/GitHub-Logo.png"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775" y="2400800"/>
            <a:ext cx="954400" cy="53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900" y="3146100"/>
            <a:ext cx="1104200" cy="40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533400" y="283888"/>
            <a:ext cx="737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Overview</a:t>
            </a:r>
            <a:endParaRPr sz="1900"/>
          </a:p>
        </p:txBody>
      </p:sp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533400" y="1219200"/>
            <a:ext cx="8382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000"/>
              <a:buChar char="-"/>
            </a:pPr>
            <a:r>
              <a:rPr b="1" lang="de-DE" sz="2000"/>
              <a:t>Our dataset</a:t>
            </a:r>
            <a:r>
              <a:rPr b="1" lang="de-DE" sz="2000"/>
              <a:t>:</a:t>
            </a:r>
            <a:endParaRPr b="1" sz="2000"/>
          </a:p>
          <a:p>
            <a:pPr indent="-3200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5.6M distinct sites,</a:t>
            </a:r>
            <a:br>
              <a:rPr lang="de-DE"/>
            </a:br>
            <a:endParaRPr/>
          </a:p>
          <a:p>
            <a:pPr indent="-3200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31.909 releases (Github + </a:t>
            </a:r>
            <a:br>
              <a:rPr lang="de-DE"/>
            </a:br>
            <a:r>
              <a:rPr lang="de-DE"/>
              <a:t>manual),</a:t>
            </a:r>
            <a:br>
              <a:rPr lang="de-DE"/>
            </a:br>
            <a:endParaRPr/>
          </a:p>
          <a:p>
            <a:pPr indent="-3200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342 distinct SW,</a:t>
            </a:r>
            <a:br>
              <a:rPr lang="de-DE"/>
            </a:br>
            <a:endParaRPr/>
          </a:p>
          <a:p>
            <a:pPr indent="-3200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147.312 CVEs.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None/>
            </a:pPr>
            <a:br>
              <a:rPr lang="de-DE"/>
            </a:br>
            <a:endParaRPr/>
          </a:p>
        </p:txBody>
      </p:sp>
      <p:sp>
        <p:nvSpPr>
          <p:cNvPr id="177" name="Google Shape;177;p19"/>
          <p:cNvSpPr txBox="1"/>
          <p:nvPr>
            <p:ph idx="12" type="sldNum"/>
          </p:nvPr>
        </p:nvSpPr>
        <p:spPr>
          <a:xfrm>
            <a:off x="9398000" y="6553200"/>
            <a:ext cx="507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300375" y="-136850"/>
            <a:ext cx="9858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CCCCCC"/>
                </a:solidFill>
              </a:rPr>
              <a:t>• Background  </a:t>
            </a:r>
            <a:r>
              <a:rPr lang="de-DE" sz="1600">
                <a:solidFill>
                  <a:srgbClr val="CCCCCC"/>
                </a:solidFill>
              </a:rPr>
              <a:t> • Method</a:t>
            </a:r>
            <a:r>
              <a:rPr lang="de-DE" sz="1600">
                <a:solidFill>
                  <a:srgbClr val="CCCCCC"/>
                </a:solidFill>
              </a:rPr>
              <a:t>   </a:t>
            </a:r>
            <a:r>
              <a:rPr lang="de-DE" sz="1600">
                <a:solidFill>
                  <a:srgbClr val="000000"/>
                </a:solidFill>
              </a:rPr>
              <a:t>• Results</a:t>
            </a:r>
            <a:r>
              <a:rPr lang="de-DE" sz="1600">
                <a:solidFill>
                  <a:srgbClr val="CCCCCC"/>
                </a:solidFill>
              </a:rPr>
              <a:t>   •</a:t>
            </a:r>
            <a:r>
              <a:rPr lang="de-DE" sz="1600">
                <a:solidFill>
                  <a:srgbClr val="CCCCCC"/>
                </a:solidFill>
              </a:rPr>
              <a:t> Limitations • </a:t>
            </a:r>
            <a:r>
              <a:rPr lang="de-DE" sz="1600">
                <a:solidFill>
                  <a:srgbClr val="CCCCCC"/>
                </a:solidFill>
              </a:rPr>
              <a:t>Conclusion </a:t>
            </a:r>
            <a:endParaRPr sz="1600">
              <a:solidFill>
                <a:srgbClr val="CCCCCC"/>
              </a:solidFill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5550" y="2535250"/>
            <a:ext cx="5390351" cy="43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533400" y="283888"/>
            <a:ext cx="737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Update behavior of </a:t>
            </a:r>
            <a:r>
              <a:rPr lang="de-DE" sz="1900" u="sng"/>
              <a:t>websites</a:t>
            </a:r>
            <a:endParaRPr sz="1900" u="sng"/>
          </a:p>
        </p:txBody>
      </p:sp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533400" y="1219200"/>
            <a:ext cx="8382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de-DE" sz="2000"/>
              <a:t>a median of 3 evaluable software products per website (min: 1, max: 17, avg: 3.37)</a:t>
            </a:r>
            <a:endParaRPr sz="2000"/>
          </a:p>
          <a:p>
            <a:pPr indent="0" lvl="0" marL="45720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40"/>
              </a:spcBef>
              <a:spcAft>
                <a:spcPts val="0"/>
              </a:spcAft>
              <a:buClr>
                <a:srgbClr val="0064A0"/>
              </a:buClr>
              <a:buSzPts val="2000"/>
              <a:buFont typeface="Noto Sans Symbols"/>
              <a:buChar char="-"/>
            </a:pPr>
            <a:r>
              <a:rPr lang="de-DE" sz="2000"/>
              <a:t>94% of all observed websites were not fully updated,</a:t>
            </a:r>
            <a:endParaRPr sz="2000"/>
          </a:p>
          <a:p>
            <a:pPr indent="0" lvl="0" marL="45720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40"/>
              </a:spcBef>
              <a:spcAft>
                <a:spcPts val="0"/>
              </a:spcAft>
              <a:buClr>
                <a:srgbClr val="0064A0"/>
              </a:buClr>
              <a:buSzPts val="2000"/>
              <a:buFont typeface="Noto Sans Symbols"/>
              <a:buChar char="-"/>
            </a:pPr>
            <a:r>
              <a:rPr lang="de-DE" sz="2000"/>
              <a:t>74% of software out-of-date for each website.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87" name="Google Shape;187;p20"/>
          <p:cNvSpPr txBox="1"/>
          <p:nvPr>
            <p:ph idx="12" type="sldNum"/>
          </p:nvPr>
        </p:nvSpPr>
        <p:spPr>
          <a:xfrm>
            <a:off x="9398000" y="6553200"/>
            <a:ext cx="507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  <p:sp>
        <p:nvSpPr>
          <p:cNvPr id="188" name="Google Shape;188;p20"/>
          <p:cNvSpPr txBox="1"/>
          <p:nvPr>
            <p:ph type="title"/>
          </p:nvPr>
        </p:nvSpPr>
        <p:spPr>
          <a:xfrm>
            <a:off x="300375" y="-136850"/>
            <a:ext cx="9858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CCCCCC"/>
                </a:solidFill>
              </a:rPr>
              <a:t>• Background   • Method   </a:t>
            </a:r>
            <a:r>
              <a:rPr lang="de-DE" sz="1600">
                <a:solidFill>
                  <a:srgbClr val="000000"/>
                </a:solidFill>
              </a:rPr>
              <a:t>• Results</a:t>
            </a:r>
            <a:r>
              <a:rPr lang="de-DE" sz="1600">
                <a:solidFill>
                  <a:srgbClr val="CCCCCC"/>
                </a:solidFill>
              </a:rPr>
              <a:t>   •</a:t>
            </a:r>
            <a:r>
              <a:rPr lang="de-DE" sz="1600">
                <a:solidFill>
                  <a:srgbClr val="CCCCCC"/>
                </a:solidFill>
              </a:rPr>
              <a:t> Limitations • </a:t>
            </a:r>
            <a:r>
              <a:rPr lang="de-DE" sz="1600">
                <a:solidFill>
                  <a:srgbClr val="CCCCCC"/>
                </a:solidFill>
              </a:rPr>
              <a:t>Conclusion </a:t>
            </a:r>
            <a:endParaRPr sz="16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533400" y="283888"/>
            <a:ext cx="737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Update behavior from </a:t>
            </a:r>
            <a:r>
              <a:rPr lang="de-DE" sz="1900" u="sng"/>
              <a:t>software </a:t>
            </a:r>
            <a:r>
              <a:rPr lang="de-DE" sz="1900"/>
              <a:t>perspective</a:t>
            </a:r>
            <a:endParaRPr sz="1900"/>
          </a:p>
        </p:txBody>
      </p:sp>
      <p:sp>
        <p:nvSpPr>
          <p:cNvPr id="195" name="Google Shape;195;p21"/>
          <p:cNvSpPr txBox="1"/>
          <p:nvPr>
            <p:ph idx="1" type="body"/>
          </p:nvPr>
        </p:nvSpPr>
        <p:spPr>
          <a:xfrm>
            <a:off x="533400" y="1219200"/>
            <a:ext cx="8382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000"/>
              <a:buChar char="-"/>
            </a:pPr>
            <a:r>
              <a:rPr lang="de-DE"/>
              <a:t>AVG age of software </a:t>
            </a:r>
            <a:r>
              <a:rPr b="1" lang="de-DE"/>
              <a:t>44 months</a:t>
            </a:r>
            <a:r>
              <a:rPr lang="de-DE"/>
              <a:t> (41 newer releases)</a:t>
            </a:r>
            <a:br>
              <a:rPr lang="de-DE"/>
            </a:b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None/>
            </a:pPr>
            <a:r>
              <a:rPr lang="de-DE" sz="2400"/>
              <a:t>		</a:t>
            </a:r>
            <a:endParaRPr/>
          </a:p>
        </p:txBody>
      </p:sp>
      <p:sp>
        <p:nvSpPr>
          <p:cNvPr id="196" name="Google Shape;196;p21"/>
          <p:cNvSpPr txBox="1"/>
          <p:nvPr>
            <p:ph idx="12" type="sldNum"/>
          </p:nvPr>
        </p:nvSpPr>
        <p:spPr>
          <a:xfrm>
            <a:off x="9398000" y="6553200"/>
            <a:ext cx="507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  <p:sp>
        <p:nvSpPr>
          <p:cNvPr id="197" name="Google Shape;197;p21"/>
          <p:cNvSpPr txBox="1"/>
          <p:nvPr>
            <p:ph type="title"/>
          </p:nvPr>
        </p:nvSpPr>
        <p:spPr>
          <a:xfrm>
            <a:off x="300375" y="-136850"/>
            <a:ext cx="9858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CCCCCC"/>
                </a:solidFill>
              </a:rPr>
              <a:t>• Background   • Method   </a:t>
            </a:r>
            <a:r>
              <a:rPr lang="de-DE" sz="1600">
                <a:solidFill>
                  <a:srgbClr val="000000"/>
                </a:solidFill>
              </a:rPr>
              <a:t>• Results</a:t>
            </a:r>
            <a:r>
              <a:rPr lang="de-DE" sz="1600">
                <a:solidFill>
                  <a:srgbClr val="CCCCCC"/>
                </a:solidFill>
              </a:rPr>
              <a:t>   •</a:t>
            </a:r>
            <a:r>
              <a:rPr lang="de-DE" sz="1600">
                <a:solidFill>
                  <a:srgbClr val="CCCCCC"/>
                </a:solidFill>
              </a:rPr>
              <a:t> Limitations • </a:t>
            </a:r>
            <a:r>
              <a:rPr lang="de-DE" sz="1600">
                <a:solidFill>
                  <a:srgbClr val="CCCCCC"/>
                </a:solidFill>
              </a:rPr>
              <a:t>Conclusion </a:t>
            </a:r>
            <a:endParaRPr sz="1600">
              <a:solidFill>
                <a:srgbClr val="CCCCCC"/>
              </a:solidFill>
            </a:endParaRPr>
          </a:p>
        </p:txBody>
      </p:sp>
      <p:pic>
        <p:nvPicPr>
          <p:cNvPr id="198" name="Google Shape;1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825" y="1710725"/>
            <a:ext cx="6664006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/>
          <p:nvPr>
            <p:ph type="title"/>
          </p:nvPr>
        </p:nvSpPr>
        <p:spPr>
          <a:xfrm>
            <a:off x="533400" y="283888"/>
            <a:ext cx="737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Adoption of </a:t>
            </a:r>
            <a:r>
              <a:rPr lang="de-DE" sz="1900" u="sng"/>
              <a:t>SW releases</a:t>
            </a:r>
            <a:endParaRPr sz="1900" u="sng"/>
          </a:p>
        </p:txBody>
      </p:sp>
      <p:sp>
        <p:nvSpPr>
          <p:cNvPr id="205" name="Google Shape;205;p22"/>
          <p:cNvSpPr txBox="1"/>
          <p:nvPr>
            <p:ph idx="1" type="body"/>
          </p:nvPr>
        </p:nvSpPr>
        <p:spPr>
          <a:xfrm>
            <a:off x="533400" y="1219200"/>
            <a:ext cx="8637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each month for 67% of software a new release</a:t>
            </a:r>
            <a:endParaRPr/>
          </a:p>
          <a:p>
            <a:pPr indent="-3200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3.5 months between two updates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None/>
            </a:pPr>
            <a:r>
              <a:rPr lang="de-DE" sz="2400"/>
              <a:t>		</a:t>
            </a:r>
            <a:endParaRPr/>
          </a:p>
        </p:txBody>
      </p:sp>
      <p:sp>
        <p:nvSpPr>
          <p:cNvPr id="206" name="Google Shape;206;p22"/>
          <p:cNvSpPr txBox="1"/>
          <p:nvPr>
            <p:ph idx="12" type="sldNum"/>
          </p:nvPr>
        </p:nvSpPr>
        <p:spPr>
          <a:xfrm>
            <a:off x="9398000" y="6553200"/>
            <a:ext cx="507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  <p:sp>
        <p:nvSpPr>
          <p:cNvPr id="207" name="Google Shape;207;p22"/>
          <p:cNvSpPr txBox="1"/>
          <p:nvPr>
            <p:ph type="title"/>
          </p:nvPr>
        </p:nvSpPr>
        <p:spPr>
          <a:xfrm>
            <a:off x="300375" y="-136850"/>
            <a:ext cx="9858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CCCCCC"/>
                </a:solidFill>
              </a:rPr>
              <a:t>• Background   • Method   </a:t>
            </a:r>
            <a:r>
              <a:rPr lang="de-DE" sz="1600">
                <a:solidFill>
                  <a:srgbClr val="000000"/>
                </a:solidFill>
              </a:rPr>
              <a:t>• Results</a:t>
            </a:r>
            <a:r>
              <a:rPr lang="de-DE" sz="1600">
                <a:solidFill>
                  <a:srgbClr val="CCCCCC"/>
                </a:solidFill>
              </a:rPr>
              <a:t>   •</a:t>
            </a:r>
            <a:r>
              <a:rPr lang="de-DE" sz="1600">
                <a:solidFill>
                  <a:srgbClr val="CCCCCC"/>
                </a:solidFill>
              </a:rPr>
              <a:t> Limitations • </a:t>
            </a:r>
            <a:r>
              <a:rPr lang="de-DE" sz="1600">
                <a:solidFill>
                  <a:srgbClr val="CCCCCC"/>
                </a:solidFill>
              </a:rPr>
              <a:t>Conclusion </a:t>
            </a:r>
            <a:endParaRPr sz="1600">
              <a:solidFill>
                <a:srgbClr val="CCCCCC"/>
              </a:solidFill>
            </a:endParaRPr>
          </a:p>
        </p:txBody>
      </p:sp>
      <p:pic>
        <p:nvPicPr>
          <p:cNvPr id="208" name="Google Shape;2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625" y="2048250"/>
            <a:ext cx="5988475" cy="462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type="title"/>
          </p:nvPr>
        </p:nvSpPr>
        <p:spPr>
          <a:xfrm>
            <a:off x="533400" y="283888"/>
            <a:ext cx="737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u="sng"/>
              <a:t>Security Impact</a:t>
            </a:r>
            <a:r>
              <a:rPr lang="de-DE" sz="1900"/>
              <a:t> of Not Updating</a:t>
            </a:r>
            <a:endParaRPr sz="1900"/>
          </a:p>
        </p:txBody>
      </p:sp>
      <p:sp>
        <p:nvSpPr>
          <p:cNvPr id="215" name="Google Shape;215;p23"/>
          <p:cNvSpPr txBox="1"/>
          <p:nvPr>
            <p:ph idx="1" type="body"/>
          </p:nvPr>
        </p:nvSpPr>
        <p:spPr>
          <a:xfrm>
            <a:off x="533400" y="1219200"/>
            <a:ext cx="8637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000"/>
              <a:buChar char="-"/>
            </a:pPr>
            <a:r>
              <a:rPr b="1" lang="de-DE" sz="2000"/>
              <a:t>Vulnerability of websites</a:t>
            </a:r>
            <a:r>
              <a:rPr b="1" lang="de-DE" sz="2000"/>
              <a:t>:</a:t>
            </a:r>
            <a:endParaRPr b="1"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de-DE"/>
              <a:t>94% of websites: at least one vulnerable SW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de-DE"/>
              <a:t>12% of websites: at least one critical vulnerability (</a:t>
            </a:r>
            <a:r>
              <a:rPr lang="de-DE" sz="1800"/>
              <a:t>CVSS = 10</a:t>
            </a:r>
            <a:r>
              <a:rPr lang="de-DE"/>
              <a:t>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de-DE"/>
              <a:t>Impact of performing updates: CVSS 6.2 -&gt; 2.4</a:t>
            </a:r>
            <a:endParaRPr sz="2000"/>
          </a:p>
          <a:p>
            <a:pPr indent="0" lvl="0" marL="91440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None/>
            </a:pPr>
            <a:r>
              <a:rPr lang="de-DE"/>
              <a:t>	</a:t>
            </a:r>
            <a:endParaRPr/>
          </a:p>
        </p:txBody>
      </p:sp>
      <p:sp>
        <p:nvSpPr>
          <p:cNvPr id="216" name="Google Shape;216;p23"/>
          <p:cNvSpPr txBox="1"/>
          <p:nvPr>
            <p:ph idx="12" type="sldNum"/>
          </p:nvPr>
        </p:nvSpPr>
        <p:spPr>
          <a:xfrm>
            <a:off x="9398000" y="6553200"/>
            <a:ext cx="507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 sz="1200"/>
          </a:p>
        </p:txBody>
      </p:sp>
      <p:sp>
        <p:nvSpPr>
          <p:cNvPr id="217" name="Google Shape;217;p23"/>
          <p:cNvSpPr txBox="1"/>
          <p:nvPr>
            <p:ph type="title"/>
          </p:nvPr>
        </p:nvSpPr>
        <p:spPr>
          <a:xfrm>
            <a:off x="300375" y="-136850"/>
            <a:ext cx="9858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CCCCCC"/>
                </a:solidFill>
              </a:rPr>
              <a:t>• Background   • Method   </a:t>
            </a:r>
            <a:r>
              <a:rPr lang="de-DE" sz="1600">
                <a:solidFill>
                  <a:srgbClr val="000000"/>
                </a:solidFill>
              </a:rPr>
              <a:t>• Results</a:t>
            </a:r>
            <a:r>
              <a:rPr lang="de-DE" sz="1600">
                <a:solidFill>
                  <a:srgbClr val="CCCCCC"/>
                </a:solidFill>
              </a:rPr>
              <a:t> </a:t>
            </a:r>
            <a:r>
              <a:rPr lang="de-DE" sz="1600">
                <a:solidFill>
                  <a:srgbClr val="CCCCCC"/>
                </a:solidFill>
              </a:rPr>
              <a:t>  • </a:t>
            </a:r>
            <a:r>
              <a:rPr lang="de-DE" sz="1600">
                <a:solidFill>
                  <a:srgbClr val="CCCCCC"/>
                </a:solidFill>
              </a:rPr>
              <a:t>Limitations • </a:t>
            </a:r>
            <a:r>
              <a:rPr lang="de-DE" sz="1600">
                <a:solidFill>
                  <a:srgbClr val="CCCCCC"/>
                </a:solidFill>
              </a:rPr>
              <a:t>Conclusion </a:t>
            </a:r>
            <a:endParaRPr sz="1600">
              <a:solidFill>
                <a:srgbClr val="CCCCCC"/>
              </a:solidFill>
            </a:endParaRPr>
          </a:p>
        </p:txBody>
      </p:sp>
      <p:pic>
        <p:nvPicPr>
          <p:cNvPr id="218" name="Google Shape;2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450" y="2748850"/>
            <a:ext cx="4863600" cy="36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PO_GE_2003">
  <a:themeElements>
    <a:clrScheme name="NPO_GE_2003 1">
      <a:dk1>
        <a:srgbClr val="000000"/>
      </a:dk1>
      <a:lt1>
        <a:srgbClr val="FFFFFF"/>
      </a:lt1>
      <a:dk2>
        <a:srgbClr val="0B3C96"/>
      </a:dk2>
      <a:lt2>
        <a:srgbClr val="000000"/>
      </a:lt2>
      <a:accent1>
        <a:srgbClr val="0099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CACA"/>
      </a:accent5>
      <a:accent6>
        <a:srgbClr val="E75C00"/>
      </a:accent6>
      <a:hlink>
        <a:srgbClr val="3366F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