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86" r:id="rId4"/>
    <p:sldId id="257" r:id="rId5"/>
    <p:sldId id="262" r:id="rId6"/>
    <p:sldId id="266" r:id="rId7"/>
    <p:sldId id="261" r:id="rId8"/>
    <p:sldId id="265" r:id="rId9"/>
    <p:sldId id="264" r:id="rId10"/>
    <p:sldId id="267" r:id="rId11"/>
    <p:sldId id="272" r:id="rId12"/>
    <p:sldId id="259" r:id="rId13"/>
    <p:sldId id="273" r:id="rId14"/>
    <p:sldId id="274" r:id="rId15"/>
    <p:sldId id="281" r:id="rId16"/>
    <p:sldId id="275" r:id="rId17"/>
    <p:sldId id="276" r:id="rId18"/>
    <p:sldId id="277" r:id="rId19"/>
    <p:sldId id="282" r:id="rId20"/>
    <p:sldId id="279" r:id="rId21"/>
    <p:sldId id="283" r:id="rId22"/>
    <p:sldId id="284" r:id="rId23"/>
    <p:sldId id="278" r:id="rId24"/>
    <p:sldId id="285" r:id="rId25"/>
    <p:sldId id="269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48"/>
    <a:srgbClr val="203864"/>
    <a:srgbClr val="F329CD"/>
    <a:srgbClr val="E339BF"/>
    <a:srgbClr val="DADEE2"/>
    <a:srgbClr val="E6E8EA"/>
    <a:srgbClr val="8497B0"/>
    <a:srgbClr val="429820"/>
    <a:srgbClr val="C2C8D0"/>
    <a:srgbClr val="9EA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2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1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1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n-US" sz="2000" b="1" baseline="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Ghana from 2010 - 2020</a:t>
            </a:r>
            <a:endParaRPr lang="en-US" sz="2000" b="1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1F4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24.779</c:v>
                </c:pt>
                <c:pt idx="1">
                  <c:v>27.849</c:v>
                </c:pt>
                <c:pt idx="2">
                  <c:v>28.481000000000002</c:v>
                </c:pt>
                <c:pt idx="3">
                  <c:v>29.120999999999999</c:v>
                </c:pt>
                <c:pt idx="4">
                  <c:v>29.766999999999999</c:v>
                </c:pt>
                <c:pt idx="5">
                  <c:v>30.417000000000002</c:v>
                </c:pt>
                <c:pt idx="6">
                  <c:v>31.071999999999999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5-49BF-AE2E-257DEB8AD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0421872"/>
        <c:axId val="1780422832"/>
      </c:barChart>
      <c:catAx>
        <c:axId val="178042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001F4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aseline="0" dirty="0">
                    <a:solidFill>
                      <a:srgbClr val="001F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Assessment Year</a:t>
                </a:r>
                <a:endParaRPr lang="en-US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001F4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80422832"/>
        <c:crosses val="autoZero"/>
        <c:auto val="1"/>
        <c:lblAlgn val="ctr"/>
        <c:lblOffset val="100"/>
        <c:noMultiLvlLbl val="0"/>
      </c:catAx>
      <c:valAx>
        <c:axId val="178042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rgbClr val="001F4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 dirty="0">
                    <a:solidFill>
                      <a:srgbClr val="001F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Population</a:t>
                </a:r>
                <a:r>
                  <a:rPr lang="en-US" b="1" baseline="0" dirty="0">
                    <a:solidFill>
                      <a:srgbClr val="001F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Growth in Millions</a:t>
                </a:r>
                <a:endParaRPr lang="en-US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1509127830270963E-3"/>
              <c:y val="0.273298486470766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rgbClr val="001F4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8042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rgbClr val="001F48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1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baseline="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Users in Ghana from          2010 - 2020</a:t>
            </a:r>
            <a:endParaRPr lang="en-US" sz="2000" b="1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1F4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DA-4E5E-9DCF-B044CA8452A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7DA-4E5E-9DCF-B044CA8452A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DA-4E5E-9DCF-B044CA8452A7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7DA-4E5E-9DCF-B044CA8452A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DA-4E5E-9DCF-B044CA8452A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7DA-4E5E-9DCF-B044CA8452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>
                    <a:lumMod val="75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7.76</c:v>
                </c:pt>
                <c:pt idx="1">
                  <c:v>10.11</c:v>
                </c:pt>
                <c:pt idx="2">
                  <c:v>10.32</c:v>
                </c:pt>
                <c:pt idx="3">
                  <c:v>14.76</c:v>
                </c:pt>
                <c:pt idx="4">
                  <c:v>15.7</c:v>
                </c:pt>
                <c:pt idx="5">
                  <c:v>16.989999999999998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5-49BF-AE2E-257DEB8AD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0421872"/>
        <c:axId val="1780422832"/>
      </c:barChart>
      <c:catAx>
        <c:axId val="178042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001F4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aseline="0" dirty="0">
                    <a:solidFill>
                      <a:srgbClr val="001F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Year</a:t>
                </a:r>
                <a:endParaRPr lang="en-US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001F4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80422832"/>
        <c:crosses val="autoZero"/>
        <c:auto val="1"/>
        <c:lblAlgn val="ctr"/>
        <c:lblOffset val="100"/>
        <c:noMultiLvlLbl val="0"/>
      </c:catAx>
      <c:valAx>
        <c:axId val="178042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rgbClr val="001F4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 baseline="0" dirty="0">
                    <a:solidFill>
                      <a:srgbClr val="001F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Internet Users in Millions</a:t>
                </a:r>
                <a:endParaRPr lang="en-US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rgbClr val="001F4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8042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DDF4-C109-4D58-BB20-E1DBAD584EC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64279-E5A2-4F55-85BA-50120686A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5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E32C-9C72-3949-5BD4-64F76B863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293A7-EC09-3EF0-42AA-EC7CC97C2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3A24D-D897-F4BD-1326-E08E45C5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800DF-C849-DE44-BB1C-8366426B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FE83-9F51-7717-185F-69F06F51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B330-4AE5-85A5-202C-79548505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41E5E-38D9-3E01-B8CD-60F9D9D2F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96BB-42CF-CA76-727E-5FE78177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1B08-D229-2EC0-2EF8-A5CD368B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7644A-72CE-9148-736D-ECDA0DE6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91621F-7FE3-4247-7583-D5D847E35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D7C85-1D9E-F306-534E-994A29032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B7C07-CEDF-91CF-8A62-41E5C269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93115-F1EB-5012-DE3B-5A0726E3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AF15-6974-32D1-5F6C-594EF01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7E76-A6A3-4238-A8B5-F4B91413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Avenir Blac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71BB8-3902-286F-A1DA-272767192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96EC0-DF00-7064-4BEA-629D65C1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5B5C-03D0-10C4-62A3-C5AFC56F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CD3FC-EFB6-0674-5FB3-F7442433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E932D7-9DAE-43E7-A2B1-C57410C395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14275B-1E1D-C4BE-D4C2-3E2E1BB77D7F}"/>
              </a:ext>
            </a:extLst>
          </p:cNvPr>
          <p:cNvCxnSpPr>
            <a:cxnSpLocks/>
          </p:cNvCxnSpPr>
          <p:nvPr userDrawn="1"/>
        </p:nvCxnSpPr>
        <p:spPr>
          <a:xfrm>
            <a:off x="657374" y="365126"/>
            <a:ext cx="0" cy="933587"/>
          </a:xfrm>
          <a:prstGeom prst="line">
            <a:avLst/>
          </a:prstGeom>
          <a:ln w="28575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41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20B61-6180-1A71-2F74-962F73A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 i="0"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7CFA7-F4B0-BA1A-097D-9F2D81507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D6C98-DAB3-795B-06D6-6D7332B2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E9911-3295-0772-B37B-C0E3E4D4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9A93-6889-9EB0-05F1-296037F3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8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94A1-AF68-D1F2-2E2C-36B6D878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483FA-AA90-C395-D399-64AEE7DF0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8B1ED-F548-C5B6-8237-4B9DCCA85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37B60-EF63-4A92-D68C-B2D36694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3DCF0-BDC1-22DD-F092-A9FFB88E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111B4-7E47-A4C1-FE5C-D27B7895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7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71B7-B91F-7944-29A7-F2B4BB00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250E-9798-AF99-018F-1F7741509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66CBA-047F-4D73-6E69-A321D8456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F5E6A-79E5-BC21-B29C-F7123E82C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AFB2F-EEB8-0DE8-26ED-38B70D9CD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CA4688-07D3-C225-FD4B-3ECB73E03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FBE8A-FC2C-396B-6C9C-9BBAE267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E56261-B250-3C8C-ADB7-B80DFE70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A632-EB67-D8DF-D04B-30E598DC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5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9A8FE2-0DA8-9197-E58D-C4B96DF2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0EF31-3078-3956-BB16-E72713D8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B4E1F-8F0C-0C3C-9838-6A6FD4E9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4F422B-F4BC-18DE-AC01-54435C9A5B28}"/>
              </a:ext>
            </a:extLst>
          </p:cNvPr>
          <p:cNvCxnSpPr>
            <a:cxnSpLocks/>
          </p:cNvCxnSpPr>
          <p:nvPr userDrawn="1"/>
        </p:nvCxnSpPr>
        <p:spPr>
          <a:xfrm>
            <a:off x="657374" y="365126"/>
            <a:ext cx="0" cy="933587"/>
          </a:xfrm>
          <a:prstGeom prst="line">
            <a:avLst/>
          </a:prstGeom>
          <a:ln w="28575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86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77F27-6473-BBA7-2E3D-245198F3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2CDD3-C366-4B91-F7FD-7498ADAF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38844-A6AC-C6DA-054C-B7585109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9908-03AA-B509-9D9E-61CDBDDE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0724-3F58-60AC-424A-2C8E0C3B7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E42C7-F3C6-E1CE-983E-A57F05C1A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17F8D-4FE9-62CE-ABFA-D2288C1F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F55C7-98EB-6C7E-40F0-39A1D104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457CB-E7C5-C55B-0BD0-2FC6D301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D1E1-8410-5ED7-4E6D-E74AA790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098BD-0886-4EEF-DFC4-716220A24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CB89B-92B6-E18F-D4EB-C292D2EAE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4C6B8-D000-9C0C-16C5-5A23C3AB0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A661C-FA63-AEBE-0386-947B9E0F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62644-8C72-6A5E-4A11-EED5B240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443D37-5CC2-A057-84A6-B686D1829C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03" y="3873260"/>
            <a:ext cx="5043510" cy="312174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644CC-7317-0830-A503-C8AD5457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89BE2-E3B0-C8AA-6B03-776641CD5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F681-2A42-3444-AE5A-831489E54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914A2-92EF-31B0-EDBC-B04870231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RIPE 86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AE75E-5FA1-5679-0177-21B325DF9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E932D7-9DAE-43E7-A2B1-C57410C395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940473-BBF3-605F-D385-7AA3D7C8D118}"/>
              </a:ext>
            </a:extLst>
          </p:cNvPr>
          <p:cNvSpPr/>
          <p:nvPr userDrawn="1"/>
        </p:nvSpPr>
        <p:spPr>
          <a:xfrm>
            <a:off x="10144664" y="108382"/>
            <a:ext cx="1954971" cy="572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Accra-IX</a:t>
            </a:r>
          </a:p>
        </p:txBody>
      </p:sp>
    </p:spTree>
    <p:extLst>
      <p:ext uri="{BB962C8B-B14F-4D97-AF65-F5344CB8AC3E}">
        <p14:creationId xmlns:p14="http://schemas.microsoft.com/office/powerpoint/2010/main" val="236296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ix.i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aix.io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hyperlink" Target="https://www.workonline.africa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pload.wikimedia.org/wikipedia/commons/7/7b/Meta_Platforms_Inc._logo.svg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hyperlink" Target="https://www.ecoband.net/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E432-7A94-1DDA-CBE0-8B6D34C31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287" y="1642868"/>
            <a:ext cx="9457426" cy="213359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ACCRA INTERNET EXCHANGE  (Accra-IX)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4DC84-DDED-136B-DAE8-EB68500F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D1372-2BB8-B423-F58D-9186F5E8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RIPE 86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FAFF8-61FC-C73A-286A-F45723713D1B}"/>
              </a:ext>
            </a:extLst>
          </p:cNvPr>
          <p:cNvSpPr/>
          <p:nvPr/>
        </p:nvSpPr>
        <p:spPr>
          <a:xfrm>
            <a:off x="2170981" y="4707636"/>
            <a:ext cx="7850038" cy="776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Ghana’s internet ecosystem and strengthening it’s Digital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F8501-C8C2-3909-D259-7F5DACBA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2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43BC-43E4-AC9E-BDAA-AE56B9AE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H" dirty="0"/>
              <a:t>Advantages of A</a:t>
            </a:r>
            <a:r>
              <a:rPr lang="en-US" dirty="0" err="1"/>
              <a:t>ccra</a:t>
            </a:r>
            <a:r>
              <a:rPr lang="en-US" dirty="0"/>
              <a:t>-</a:t>
            </a:r>
            <a:r>
              <a:rPr lang="en-GH" dirty="0"/>
              <a:t>IX </a:t>
            </a:r>
            <a:r>
              <a:rPr lang="en-US" dirty="0"/>
              <a:t>t</a:t>
            </a:r>
            <a:r>
              <a:rPr lang="en-GH" dirty="0"/>
              <a:t>o </a:t>
            </a:r>
            <a:r>
              <a:rPr lang="en-US" dirty="0"/>
              <a:t>t</a:t>
            </a:r>
            <a:r>
              <a:rPr lang="en-GH" dirty="0"/>
              <a:t>he Ecosystem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1483C-80B3-FB81-C146-C6FDB4F6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F44A1-FB27-C490-BA6E-38C311B2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8A234-4753-6995-AFB7-F098E7A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CA68F-F8B9-56A8-86E9-1F1FFC845F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06550"/>
            <a:ext cx="10412896" cy="4441825"/>
          </a:xfrm>
        </p:spPr>
        <p:txBody>
          <a:bodyPr/>
          <a:lstStyle/>
          <a:p>
            <a:pPr algn="l"/>
            <a:r>
              <a:rPr lang="en-GB" sz="24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Latency</a:t>
            </a:r>
          </a:p>
          <a:p>
            <a:pPr marL="0" indent="0" algn="l">
              <a:buNone/>
            </a:pPr>
            <a:r>
              <a:rPr lang="en-GB" sz="20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Through direct interconnectivity, transmission time for data is minimized, thus reducing network latency, making it more efficient.</a:t>
            </a:r>
          </a:p>
          <a:p>
            <a:pPr marL="0" indent="0" algn="l">
              <a:buNone/>
            </a:pPr>
            <a:endParaRPr lang="en-GB" sz="20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Better End User Experience</a:t>
            </a:r>
          </a:p>
          <a:p>
            <a:pPr marL="0" indent="0" algn="l">
              <a:buNone/>
            </a:pPr>
            <a:r>
              <a:rPr lang="en-GB" sz="20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Accra-IX will facilitate better communication, collaboration, control and trust between service providers, thus improving the service/experience provided to the user.</a:t>
            </a:r>
          </a:p>
          <a:p>
            <a:pPr marL="0" indent="0" algn="l">
              <a:buNone/>
            </a:pPr>
            <a:endParaRPr lang="en-GB" sz="20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Lower Data Cost</a:t>
            </a:r>
          </a:p>
          <a:p>
            <a:pPr marL="0" indent="0" algn="l">
              <a:buNone/>
            </a:pPr>
            <a:r>
              <a:rPr lang="en-GB" sz="20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the reduction of expensive international data traffic and less cross-border data transmission, directly results in a cost savings that benefits the user community.</a:t>
            </a:r>
          </a:p>
          <a:p>
            <a:pPr marL="0" indent="0">
              <a:buNone/>
            </a:pPr>
            <a:endParaRPr lang="en-GH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4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2E84-2BAD-7D1E-5AEB-8CC9CD08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Accra-IX 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81D3-9D00-0332-1A5F-10409486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300B1-1287-3CC3-B46A-1D587F79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E9D7073-7BD5-5622-848B-C47E225A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60E31D-80B3-F074-CA3B-8B2BF57955E6}"/>
              </a:ext>
            </a:extLst>
          </p:cNvPr>
          <p:cNvGrpSpPr/>
          <p:nvPr/>
        </p:nvGrpSpPr>
        <p:grpSpPr>
          <a:xfrm>
            <a:off x="1219199" y="4362561"/>
            <a:ext cx="9998043" cy="1814402"/>
            <a:chOff x="298763" y="4653485"/>
            <a:chExt cx="10918480" cy="17744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57A9D8-4191-79D8-5276-D2F64AC06558}"/>
                </a:ext>
              </a:extLst>
            </p:cNvPr>
            <p:cNvSpPr/>
            <p:nvPr/>
          </p:nvSpPr>
          <p:spPr>
            <a:xfrm>
              <a:off x="298764" y="4653485"/>
              <a:ext cx="3947310" cy="365125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 Specifications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068AE0-F5F1-D9A0-89D6-092528C8FB96}"/>
                </a:ext>
              </a:extLst>
            </p:cNvPr>
            <p:cNvSpPr/>
            <p:nvPr/>
          </p:nvSpPr>
          <p:spPr>
            <a:xfrm>
              <a:off x="298763" y="5018610"/>
              <a:ext cx="3947311" cy="1409350"/>
            </a:xfrm>
            <a:prstGeom prst="rect">
              <a:avLst/>
            </a:prstGeom>
            <a:noFill/>
            <a:ln>
              <a:solidFill>
                <a:srgbClr val="849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Carrier Neutral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N+1 Redundancy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Meet-me-Room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2.5MVA Campus Power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Fiber entry points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BF47E-F4D0-E26D-7E01-619B5AE45088}"/>
                </a:ext>
              </a:extLst>
            </p:cNvPr>
            <p:cNvSpPr/>
            <p:nvPr/>
          </p:nvSpPr>
          <p:spPr>
            <a:xfrm>
              <a:off x="4461848" y="4653485"/>
              <a:ext cx="6755393" cy="365125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PAIX Community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F07DFC-8B26-5EC0-9F6C-ED11CEC8B8B0}"/>
                </a:ext>
              </a:extLst>
            </p:cNvPr>
            <p:cNvSpPr/>
            <p:nvPr/>
          </p:nvSpPr>
          <p:spPr>
            <a:xfrm>
              <a:off x="4461849" y="5018611"/>
              <a:ext cx="6755394" cy="14093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40+ Carriers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4+ CDNs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Telecommunication Companies (All in Country)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Enterprise and Financial Institutions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A93E48-FF31-67CB-30EB-4EB875789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41695"/>
            <a:ext cx="5969684" cy="32043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5118E1-4F79-5B6B-5350-842CEE31B294}"/>
              </a:ext>
            </a:extLst>
          </p:cNvPr>
          <p:cNvSpPr/>
          <p:nvPr/>
        </p:nvSpPr>
        <p:spPr>
          <a:xfrm>
            <a:off x="7363277" y="2106979"/>
            <a:ext cx="3960767" cy="225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#42 Ring Road Central </a:t>
            </a:r>
          </a:p>
          <a:p>
            <a:pPr algn="ctr"/>
            <a:r>
              <a:rPr lang="en-US" sz="2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Accra Ghana</a:t>
            </a:r>
          </a:p>
          <a:p>
            <a:pPr algn="ctr"/>
            <a:endParaRPr lang="en-US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i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Heart of Africa’s Digital Economy</a:t>
            </a:r>
          </a:p>
        </p:txBody>
      </p:sp>
      <p:pic>
        <p:nvPicPr>
          <p:cNvPr id="19" name="Picture 23">
            <a:hlinkClick r:id="rId3"/>
            <a:extLst>
              <a:ext uri="{FF2B5EF4-FFF2-40B4-BE49-F238E27FC236}">
                <a16:creationId xmlns:a16="http://schemas.microsoft.com/office/drawing/2014/main" id="{C7B42F78-3611-9946-6785-DEC1C669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8382" y="1075143"/>
            <a:ext cx="3050558" cy="13717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9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2E84-2BAD-7D1E-5AEB-8CC9CD08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PAIX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81D3-9D00-0332-1A5F-10409486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300B1-1287-3CC3-B46A-1D587F79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E9D7073-7BD5-5622-848B-C47E225A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A93E48-FF31-67CB-30EB-4EB875789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25385"/>
            <a:ext cx="4667408" cy="20987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3B6F4A-34D9-5306-A4A8-19A31F612E5B}"/>
              </a:ext>
            </a:extLst>
          </p:cNvPr>
          <p:cNvCxnSpPr>
            <a:cxnSpLocks/>
          </p:cNvCxnSpPr>
          <p:nvPr/>
        </p:nvCxnSpPr>
        <p:spPr>
          <a:xfrm>
            <a:off x="5927570" y="1914246"/>
            <a:ext cx="0" cy="3347049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28498A6-B899-2C0A-D5B0-88C3307AF00B}"/>
              </a:ext>
            </a:extLst>
          </p:cNvPr>
          <p:cNvSpPr/>
          <p:nvPr/>
        </p:nvSpPr>
        <p:spPr>
          <a:xfrm>
            <a:off x="6088734" y="1959922"/>
            <a:ext cx="5707912" cy="862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0" i="0" dirty="0">
                <a:solidFill>
                  <a:srgbClr val="0B22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PAIX Data </a:t>
            </a:r>
            <a:r>
              <a:rPr lang="en-GB" dirty="0">
                <a:solidFill>
                  <a:srgbClr val="0B2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b="0" i="0" dirty="0">
                <a:solidFill>
                  <a:srgbClr val="0B22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entres is a Pan-African provider of cloud- and carrier-neutral colocation data centre services in Africa.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DC2190-8CA8-73D2-19DC-237A6DA1017E}"/>
              </a:ext>
            </a:extLst>
          </p:cNvPr>
          <p:cNvSpPr/>
          <p:nvPr/>
        </p:nvSpPr>
        <p:spPr>
          <a:xfrm>
            <a:off x="6088734" y="3203166"/>
            <a:ext cx="5707912" cy="862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B2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PAIX</a:t>
            </a:r>
            <a:r>
              <a:rPr lang="en-GB" b="0" i="0" dirty="0">
                <a:solidFill>
                  <a:srgbClr val="0B22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enables its customers to create value by housing, protecting, and connecting their most valuable applications.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0DB8F-EF21-F0A2-F2C2-D8ABA0B39E70}"/>
              </a:ext>
            </a:extLst>
          </p:cNvPr>
          <p:cNvSpPr/>
          <p:nvPr/>
        </p:nvSpPr>
        <p:spPr>
          <a:xfrm>
            <a:off x="6088734" y="4359785"/>
            <a:ext cx="5707912" cy="1109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0" i="0" dirty="0">
                <a:solidFill>
                  <a:srgbClr val="0B22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products are standardised across all its data centre campuses</a:t>
            </a:r>
            <a:r>
              <a:rPr lang="en-GB" dirty="0">
                <a:solidFill>
                  <a:srgbClr val="0B2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b="0" i="0" dirty="0">
                <a:solidFill>
                  <a:srgbClr val="0B22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Accra, Nairobi, Dakar, Abidjan. </a:t>
            </a:r>
            <a:r>
              <a:rPr lang="en-GB" dirty="0">
                <a:solidFill>
                  <a:srgbClr val="0B2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to follow 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D912B04-3E5F-7042-850C-5F790C7AAD9D}"/>
              </a:ext>
            </a:extLst>
          </p:cNvPr>
          <p:cNvSpPr/>
          <p:nvPr/>
        </p:nvSpPr>
        <p:spPr>
          <a:xfrm>
            <a:off x="5811114" y="2272323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AB506C2C-33E6-C36A-9334-BB235651BF73}"/>
              </a:ext>
            </a:extLst>
          </p:cNvPr>
          <p:cNvSpPr/>
          <p:nvPr/>
        </p:nvSpPr>
        <p:spPr>
          <a:xfrm>
            <a:off x="5809676" y="3496315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A948DCD-E39C-1835-EC67-5EAD1C887807}"/>
              </a:ext>
            </a:extLst>
          </p:cNvPr>
          <p:cNvSpPr/>
          <p:nvPr/>
        </p:nvSpPr>
        <p:spPr>
          <a:xfrm>
            <a:off x="5809676" y="4650665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5E3F94-E5C5-23C6-E66A-7BBE414DB9D9}"/>
              </a:ext>
            </a:extLst>
          </p:cNvPr>
          <p:cNvSpPr/>
          <p:nvPr/>
        </p:nvSpPr>
        <p:spPr>
          <a:xfrm>
            <a:off x="1206542" y="5321063"/>
            <a:ext cx="3631163" cy="841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Heart of Africa’s Digital Economy</a:t>
            </a:r>
          </a:p>
          <a:p>
            <a:endParaRPr lang="en-US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1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7E219BAD-23C1-2FCB-C0CE-8CE14D34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35" y="954616"/>
            <a:ext cx="5206345" cy="5329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F62E84-2BAD-7D1E-5AEB-8CC9CD08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PAIX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81D3-9D00-0332-1A5F-10409486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300B1-1287-3CC3-B46A-1D587F79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E9D7073-7BD5-5622-848B-C47E225A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3B6F4A-34D9-5306-A4A8-19A31F612E5B}"/>
              </a:ext>
            </a:extLst>
          </p:cNvPr>
          <p:cNvCxnSpPr>
            <a:cxnSpLocks/>
          </p:cNvCxnSpPr>
          <p:nvPr/>
        </p:nvCxnSpPr>
        <p:spPr>
          <a:xfrm>
            <a:off x="5927570" y="983563"/>
            <a:ext cx="0" cy="4900414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28498A6-B899-2C0A-D5B0-88C3307AF00B}"/>
              </a:ext>
            </a:extLst>
          </p:cNvPr>
          <p:cNvSpPr/>
          <p:nvPr/>
        </p:nvSpPr>
        <p:spPr>
          <a:xfrm>
            <a:off x="6067124" y="1272208"/>
            <a:ext cx="5964451" cy="141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campus power to 2.5mw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cabinets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power feed to customer equipment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Options ( Dual 32A Single phase/50A phase to phase IEC) 2kw – 30kw per cabinet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PeeringDB – PAIX Accra Ghana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D912B04-3E5F-7042-850C-5F790C7AAD9D}"/>
              </a:ext>
            </a:extLst>
          </p:cNvPr>
          <p:cNvSpPr/>
          <p:nvPr/>
        </p:nvSpPr>
        <p:spPr>
          <a:xfrm>
            <a:off x="5811114" y="847787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AB506C2C-33E6-C36A-9334-BB235651BF73}"/>
              </a:ext>
            </a:extLst>
          </p:cNvPr>
          <p:cNvSpPr/>
          <p:nvPr/>
        </p:nvSpPr>
        <p:spPr>
          <a:xfrm>
            <a:off x="5809676" y="2716669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A948DCD-E39C-1835-EC67-5EAD1C887807}"/>
              </a:ext>
            </a:extLst>
          </p:cNvPr>
          <p:cNvSpPr/>
          <p:nvPr/>
        </p:nvSpPr>
        <p:spPr>
          <a:xfrm>
            <a:off x="5809676" y="4467785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2799F080-531B-B3DF-2DA5-600B884F2D2F}"/>
              </a:ext>
            </a:extLst>
          </p:cNvPr>
          <p:cNvSpPr/>
          <p:nvPr/>
        </p:nvSpPr>
        <p:spPr>
          <a:xfrm>
            <a:off x="1541041" y="3306513"/>
            <a:ext cx="114504" cy="122487"/>
          </a:xfrm>
          <a:prstGeom prst="flowChartConnector">
            <a:avLst/>
          </a:prstGeom>
          <a:solidFill>
            <a:srgbClr val="F329CD"/>
          </a:solidFill>
          <a:ln>
            <a:solidFill>
              <a:srgbClr val="E33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37A8898-18CF-2ACC-6D1A-689CAD5A0EAE}"/>
              </a:ext>
            </a:extLst>
          </p:cNvPr>
          <p:cNvSpPr/>
          <p:nvPr/>
        </p:nvSpPr>
        <p:spPr>
          <a:xfrm>
            <a:off x="4407488" y="3676529"/>
            <a:ext cx="114504" cy="122487"/>
          </a:xfrm>
          <a:prstGeom prst="flowChartConnector">
            <a:avLst/>
          </a:prstGeom>
          <a:solidFill>
            <a:srgbClr val="F329CD"/>
          </a:solidFill>
          <a:ln>
            <a:solidFill>
              <a:srgbClr val="E33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99C00AA-72D9-B3D3-0291-C2B514F1EB2A}"/>
              </a:ext>
            </a:extLst>
          </p:cNvPr>
          <p:cNvSpPr/>
          <p:nvPr/>
        </p:nvSpPr>
        <p:spPr>
          <a:xfrm>
            <a:off x="1163382" y="3306513"/>
            <a:ext cx="114504" cy="122487"/>
          </a:xfrm>
          <a:prstGeom prst="flowChartConnector">
            <a:avLst/>
          </a:prstGeom>
          <a:solidFill>
            <a:srgbClr val="F329CD"/>
          </a:solidFill>
          <a:ln>
            <a:solidFill>
              <a:srgbClr val="E33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ADBB6CF-8D1D-28EB-E01C-0CF2A407189A}"/>
              </a:ext>
            </a:extLst>
          </p:cNvPr>
          <p:cNvSpPr/>
          <p:nvPr/>
        </p:nvSpPr>
        <p:spPr>
          <a:xfrm>
            <a:off x="313837" y="2708142"/>
            <a:ext cx="114504" cy="122487"/>
          </a:xfrm>
          <a:prstGeom prst="flowChartConnector">
            <a:avLst/>
          </a:prstGeom>
          <a:solidFill>
            <a:srgbClr val="F329CD"/>
          </a:solidFill>
          <a:ln>
            <a:solidFill>
              <a:srgbClr val="E33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5ADFAEF-5A40-7850-05C1-1FB1EFD664E9}"/>
              </a:ext>
            </a:extLst>
          </p:cNvPr>
          <p:cNvSpPr/>
          <p:nvPr/>
        </p:nvSpPr>
        <p:spPr>
          <a:xfrm>
            <a:off x="3832889" y="3795797"/>
            <a:ext cx="114504" cy="122487"/>
          </a:xfrm>
          <a:prstGeom prst="flowChartConnector">
            <a:avLst/>
          </a:prstGeom>
          <a:solidFill>
            <a:srgbClr val="F329CD"/>
          </a:solidFill>
          <a:ln>
            <a:solidFill>
              <a:srgbClr val="E33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F18F7B-FECF-CD02-1C83-9BA15476390E}"/>
              </a:ext>
            </a:extLst>
          </p:cNvPr>
          <p:cNvGrpSpPr/>
          <p:nvPr/>
        </p:nvGrpSpPr>
        <p:grpSpPr>
          <a:xfrm>
            <a:off x="1301255" y="3424882"/>
            <a:ext cx="697195" cy="608723"/>
            <a:chOff x="1301255" y="3424882"/>
            <a:chExt cx="697195" cy="60872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DC9FDE0-10AA-0E8A-36E5-45924D8827E4}"/>
                </a:ext>
              </a:extLst>
            </p:cNvPr>
            <p:cNvCxnSpPr>
              <a:cxnSpLocks/>
            </p:cNvCxnSpPr>
            <p:nvPr/>
          </p:nvCxnSpPr>
          <p:spPr>
            <a:xfrm>
              <a:off x="1608416" y="3424882"/>
              <a:ext cx="0" cy="4450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1E02502-7807-60BF-64AF-2CEAFD455733}"/>
                </a:ext>
              </a:extLst>
            </p:cNvPr>
            <p:cNvSpPr/>
            <p:nvPr/>
          </p:nvSpPr>
          <p:spPr>
            <a:xfrm>
              <a:off x="1301255" y="3806546"/>
              <a:ext cx="697195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Accra</a:t>
              </a:r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9A5E1FEF-9E42-3F08-5348-5F504227F759}"/>
                </a:ext>
              </a:extLst>
            </p:cNvPr>
            <p:cNvSpPr/>
            <p:nvPr/>
          </p:nvSpPr>
          <p:spPr>
            <a:xfrm>
              <a:off x="1874935" y="3793150"/>
              <a:ext cx="104095" cy="11135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7A44A4-7943-D74B-41D6-FDBE6B8C70EC}"/>
              </a:ext>
            </a:extLst>
          </p:cNvPr>
          <p:cNvGrpSpPr/>
          <p:nvPr/>
        </p:nvGrpSpPr>
        <p:grpSpPr>
          <a:xfrm>
            <a:off x="4154144" y="3798787"/>
            <a:ext cx="792965" cy="579849"/>
            <a:chOff x="1301255" y="3424882"/>
            <a:chExt cx="792965" cy="57984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8E08182-D7D6-A354-1728-6D78E9878C7E}"/>
                </a:ext>
              </a:extLst>
            </p:cNvPr>
            <p:cNvCxnSpPr>
              <a:cxnSpLocks/>
            </p:cNvCxnSpPr>
            <p:nvPr/>
          </p:nvCxnSpPr>
          <p:spPr>
            <a:xfrm>
              <a:off x="1608416" y="3424882"/>
              <a:ext cx="0" cy="4450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7E3C5DB-1BA5-5CDF-3424-605930C46DD7}"/>
                </a:ext>
              </a:extLst>
            </p:cNvPr>
            <p:cNvSpPr/>
            <p:nvPr/>
          </p:nvSpPr>
          <p:spPr>
            <a:xfrm>
              <a:off x="1301255" y="3806547"/>
              <a:ext cx="792965" cy="1981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Nairobi</a:t>
              </a:r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1ADC5B99-E4A3-A1D6-0C5C-F2803C483BC6}"/>
                </a:ext>
              </a:extLst>
            </p:cNvPr>
            <p:cNvSpPr/>
            <p:nvPr/>
          </p:nvSpPr>
          <p:spPr>
            <a:xfrm>
              <a:off x="1980813" y="3754650"/>
              <a:ext cx="104095" cy="11135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06D2D9-4995-DA89-EBFC-149FBA35D4AB}"/>
              </a:ext>
            </a:extLst>
          </p:cNvPr>
          <p:cNvGrpSpPr/>
          <p:nvPr/>
        </p:nvGrpSpPr>
        <p:grpSpPr>
          <a:xfrm>
            <a:off x="807086" y="3397455"/>
            <a:ext cx="931639" cy="1319549"/>
            <a:chOff x="1214630" y="3397455"/>
            <a:chExt cx="931639" cy="131954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464EF59-862D-4A48-8C2D-BFF07AC56CC6}"/>
                </a:ext>
              </a:extLst>
            </p:cNvPr>
            <p:cNvCxnSpPr>
              <a:cxnSpLocks/>
            </p:cNvCxnSpPr>
            <p:nvPr/>
          </p:nvCxnSpPr>
          <p:spPr>
            <a:xfrm>
              <a:off x="1627666" y="3397455"/>
              <a:ext cx="0" cy="10703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9CB93C2-C668-2DBE-88A4-93135BB57AC0}"/>
                </a:ext>
              </a:extLst>
            </p:cNvPr>
            <p:cNvSpPr/>
            <p:nvPr/>
          </p:nvSpPr>
          <p:spPr>
            <a:xfrm>
              <a:off x="1214630" y="4489945"/>
              <a:ext cx="931639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Abidjan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19379-85AC-4EC5-6590-AEDDECAF0197}"/>
              </a:ext>
            </a:extLst>
          </p:cNvPr>
          <p:cNvGrpSpPr/>
          <p:nvPr/>
        </p:nvGrpSpPr>
        <p:grpSpPr>
          <a:xfrm>
            <a:off x="-32752" y="2831999"/>
            <a:ext cx="931639" cy="1319549"/>
            <a:chOff x="1214630" y="3397455"/>
            <a:chExt cx="931639" cy="131954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8AA048-7E8D-B738-5198-6C3205EBD4F0}"/>
                </a:ext>
              </a:extLst>
            </p:cNvPr>
            <p:cNvCxnSpPr>
              <a:cxnSpLocks/>
            </p:cNvCxnSpPr>
            <p:nvPr/>
          </p:nvCxnSpPr>
          <p:spPr>
            <a:xfrm>
              <a:off x="1627666" y="3397455"/>
              <a:ext cx="0" cy="1154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4C6E1F-4C2F-BDB4-818A-A6185DF472CF}"/>
                </a:ext>
              </a:extLst>
            </p:cNvPr>
            <p:cNvSpPr/>
            <p:nvPr/>
          </p:nvSpPr>
          <p:spPr>
            <a:xfrm>
              <a:off x="1214630" y="4489945"/>
              <a:ext cx="931639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Dakar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637572-98EF-5DD6-5208-2C71DBA196E9}"/>
              </a:ext>
            </a:extLst>
          </p:cNvPr>
          <p:cNvGrpSpPr/>
          <p:nvPr/>
        </p:nvGrpSpPr>
        <p:grpSpPr>
          <a:xfrm>
            <a:off x="3587608" y="3918055"/>
            <a:ext cx="697195" cy="933587"/>
            <a:chOff x="1301255" y="3424882"/>
            <a:chExt cx="697195" cy="60872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93E3E14-160E-22D7-CC70-6C4CBA4B40E5}"/>
                </a:ext>
              </a:extLst>
            </p:cNvPr>
            <p:cNvCxnSpPr>
              <a:cxnSpLocks/>
            </p:cNvCxnSpPr>
            <p:nvPr/>
          </p:nvCxnSpPr>
          <p:spPr>
            <a:xfrm>
              <a:off x="1608416" y="3424882"/>
              <a:ext cx="0" cy="4450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2623CDC-2C57-B66E-E14F-D3D55E8A47DC}"/>
                </a:ext>
              </a:extLst>
            </p:cNvPr>
            <p:cNvSpPr/>
            <p:nvPr/>
          </p:nvSpPr>
          <p:spPr>
            <a:xfrm>
              <a:off x="1301255" y="3806546"/>
              <a:ext cx="697195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Kigali</a:t>
              </a:r>
            </a:p>
          </p:txBody>
        </p:sp>
      </p:grp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484FF973-8D56-9288-EB3D-63212F6164A2}"/>
              </a:ext>
            </a:extLst>
          </p:cNvPr>
          <p:cNvSpPr/>
          <p:nvPr/>
        </p:nvSpPr>
        <p:spPr>
          <a:xfrm>
            <a:off x="1545911" y="4471102"/>
            <a:ext cx="104095" cy="111352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CDF3A2DF-319F-F77B-BF12-D536E70F96AC}"/>
              </a:ext>
            </a:extLst>
          </p:cNvPr>
          <p:cNvSpPr/>
          <p:nvPr/>
        </p:nvSpPr>
        <p:spPr>
          <a:xfrm>
            <a:off x="4153039" y="4566515"/>
            <a:ext cx="104095" cy="111352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7BE74586-DDF6-E013-87B4-7A717613E264}"/>
              </a:ext>
            </a:extLst>
          </p:cNvPr>
          <p:cNvSpPr/>
          <p:nvPr/>
        </p:nvSpPr>
        <p:spPr>
          <a:xfrm>
            <a:off x="668722" y="3904604"/>
            <a:ext cx="104095" cy="111352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F295CD4-166F-E7F3-DDA8-E5418775569A}"/>
              </a:ext>
            </a:extLst>
          </p:cNvPr>
          <p:cNvGrpSpPr/>
          <p:nvPr/>
        </p:nvGrpSpPr>
        <p:grpSpPr>
          <a:xfrm>
            <a:off x="852526" y="5495602"/>
            <a:ext cx="1377029" cy="505076"/>
            <a:chOff x="298762" y="5321768"/>
            <a:chExt cx="1377029" cy="50507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2EB68D-C925-E424-7C8C-4924A5609309}"/>
                </a:ext>
              </a:extLst>
            </p:cNvPr>
            <p:cNvSpPr/>
            <p:nvPr/>
          </p:nvSpPr>
          <p:spPr>
            <a:xfrm>
              <a:off x="371089" y="5321768"/>
              <a:ext cx="664143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07ED756B-49B1-A846-1055-7E5346BB671C}"/>
                </a:ext>
              </a:extLst>
            </p:cNvPr>
            <p:cNvSpPr/>
            <p:nvPr/>
          </p:nvSpPr>
          <p:spPr>
            <a:xfrm>
              <a:off x="298763" y="5374517"/>
              <a:ext cx="104095" cy="11135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53029370-2F5A-6B58-957B-DD6F411C2007}"/>
                </a:ext>
              </a:extLst>
            </p:cNvPr>
            <p:cNvSpPr/>
            <p:nvPr/>
          </p:nvSpPr>
          <p:spPr>
            <a:xfrm>
              <a:off x="298762" y="5657639"/>
              <a:ext cx="104095" cy="111352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52E1495-FB0F-359F-47F0-471AB04B6CD6}"/>
                </a:ext>
              </a:extLst>
            </p:cNvPr>
            <p:cNvSpPr/>
            <p:nvPr/>
          </p:nvSpPr>
          <p:spPr>
            <a:xfrm>
              <a:off x="366136" y="5599785"/>
              <a:ext cx="1309655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B39237E-1FCD-CBF2-3A68-A50CBF71A67A}"/>
              </a:ext>
            </a:extLst>
          </p:cNvPr>
          <p:cNvGrpSpPr/>
          <p:nvPr/>
        </p:nvGrpSpPr>
        <p:grpSpPr>
          <a:xfrm>
            <a:off x="6015790" y="768909"/>
            <a:ext cx="2230607" cy="639071"/>
            <a:chOff x="5977290" y="1153918"/>
            <a:chExt cx="2230607" cy="639071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B01F5C9-07B6-F4F6-2B98-0A13AC1ABC4F}"/>
                </a:ext>
              </a:extLst>
            </p:cNvPr>
            <p:cNvSpPr/>
            <p:nvPr/>
          </p:nvSpPr>
          <p:spPr>
            <a:xfrm>
              <a:off x="6184988" y="1153918"/>
              <a:ext cx="1806340" cy="3820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Accra - Ghana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3E1EF7-B4E6-0A01-266F-76258342221F}"/>
                </a:ext>
              </a:extLst>
            </p:cNvPr>
            <p:cNvSpPr/>
            <p:nvPr/>
          </p:nvSpPr>
          <p:spPr>
            <a:xfrm>
              <a:off x="5977290" y="1410890"/>
              <a:ext cx="2230607" cy="382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#42 Ring Road Central - Accra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07A45A5-F298-0F8C-76DC-9C6F6B176F28}"/>
              </a:ext>
            </a:extLst>
          </p:cNvPr>
          <p:cNvGrpSpPr/>
          <p:nvPr/>
        </p:nvGrpSpPr>
        <p:grpSpPr>
          <a:xfrm>
            <a:off x="6068639" y="2626593"/>
            <a:ext cx="2230607" cy="639071"/>
            <a:chOff x="5881040" y="1153918"/>
            <a:chExt cx="2230607" cy="639071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6FAED8E-80DE-9695-7FFD-38D313B85E0C}"/>
                </a:ext>
              </a:extLst>
            </p:cNvPr>
            <p:cNvSpPr/>
            <p:nvPr/>
          </p:nvSpPr>
          <p:spPr>
            <a:xfrm>
              <a:off x="5992483" y="1153918"/>
              <a:ext cx="1973313" cy="3820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Nairobi - Kenya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FBA47C-E59F-C9CA-809F-4376DDAD131D}"/>
                </a:ext>
              </a:extLst>
            </p:cNvPr>
            <p:cNvSpPr/>
            <p:nvPr/>
          </p:nvSpPr>
          <p:spPr>
            <a:xfrm>
              <a:off x="5881040" y="1410890"/>
              <a:ext cx="2230607" cy="382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Britam Tower – Hospital Road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78F86F98-4C06-7EF5-5693-64F0E8FEAA7B}"/>
              </a:ext>
            </a:extLst>
          </p:cNvPr>
          <p:cNvSpPr/>
          <p:nvPr/>
        </p:nvSpPr>
        <p:spPr>
          <a:xfrm>
            <a:off x="6105426" y="3145739"/>
            <a:ext cx="5964451" cy="1236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cabinets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power feed to customer equipment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Options ( Dual 32A Single phase/50A phase to phase IEC) 2kw – 30kw per cabinet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PeeringDB – PAIX Nairobi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C271F05-050E-3E4D-EC8E-8E59AE34F7B0}"/>
              </a:ext>
            </a:extLst>
          </p:cNvPr>
          <p:cNvGrpSpPr/>
          <p:nvPr/>
        </p:nvGrpSpPr>
        <p:grpSpPr>
          <a:xfrm>
            <a:off x="6103292" y="4381232"/>
            <a:ext cx="2230607" cy="639071"/>
            <a:chOff x="5881040" y="1153918"/>
            <a:chExt cx="2230607" cy="63907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D6C7B1A8-0B4C-3AB8-B4AB-31DDBEE3B660}"/>
                </a:ext>
              </a:extLst>
            </p:cNvPr>
            <p:cNvSpPr/>
            <p:nvPr/>
          </p:nvSpPr>
          <p:spPr>
            <a:xfrm>
              <a:off x="5992483" y="1153918"/>
              <a:ext cx="1973313" cy="3820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Dakar - Senegal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4346A25-C4D4-6110-9919-B85FBB1F3255}"/>
                </a:ext>
              </a:extLst>
            </p:cNvPr>
            <p:cNvSpPr/>
            <p:nvPr/>
          </p:nvSpPr>
          <p:spPr>
            <a:xfrm>
              <a:off x="5881040" y="1410890"/>
              <a:ext cx="2230607" cy="382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Coming Soon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ED95E7-1996-6A6E-1C58-C5C01C36DA28}"/>
              </a:ext>
            </a:extLst>
          </p:cNvPr>
          <p:cNvGrpSpPr/>
          <p:nvPr/>
        </p:nvGrpSpPr>
        <p:grpSpPr>
          <a:xfrm>
            <a:off x="6095712" y="5026494"/>
            <a:ext cx="2230607" cy="639071"/>
            <a:chOff x="5881040" y="1153918"/>
            <a:chExt cx="2230607" cy="639071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646E8F-0738-3BCF-2202-981E4DDD0817}"/>
                </a:ext>
              </a:extLst>
            </p:cNvPr>
            <p:cNvSpPr/>
            <p:nvPr/>
          </p:nvSpPr>
          <p:spPr>
            <a:xfrm>
              <a:off x="5992483" y="1153918"/>
              <a:ext cx="1973313" cy="3820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Kigali - Rwanda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196219-27D0-C266-FD62-8B76BA0C0031}"/>
                </a:ext>
              </a:extLst>
            </p:cNvPr>
            <p:cNvSpPr/>
            <p:nvPr/>
          </p:nvSpPr>
          <p:spPr>
            <a:xfrm>
              <a:off x="5881040" y="1410890"/>
              <a:ext cx="2230607" cy="382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Coming Soon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D911C68-E096-0D22-EB71-7B196F896145}"/>
              </a:ext>
            </a:extLst>
          </p:cNvPr>
          <p:cNvGrpSpPr/>
          <p:nvPr/>
        </p:nvGrpSpPr>
        <p:grpSpPr>
          <a:xfrm>
            <a:off x="6086375" y="5691585"/>
            <a:ext cx="2854641" cy="639071"/>
            <a:chOff x="5881040" y="1153918"/>
            <a:chExt cx="2854641" cy="639071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B253F032-8CBC-EC1D-E6F9-585F9DB642B7}"/>
                </a:ext>
              </a:extLst>
            </p:cNvPr>
            <p:cNvSpPr/>
            <p:nvPr/>
          </p:nvSpPr>
          <p:spPr>
            <a:xfrm>
              <a:off x="5992483" y="1153918"/>
              <a:ext cx="2743198" cy="3820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Abidjan – Cote d’ivoire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F5542D9-6A7E-E825-3BAA-77AE3BC282DB}"/>
                </a:ext>
              </a:extLst>
            </p:cNvPr>
            <p:cNvSpPr/>
            <p:nvPr/>
          </p:nvSpPr>
          <p:spPr>
            <a:xfrm>
              <a:off x="5881040" y="1410890"/>
              <a:ext cx="2230607" cy="382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20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Coming Soon</a:t>
              </a:r>
            </a:p>
          </p:txBody>
        </p:sp>
      </p:grp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99D68B08-DFED-9782-0F42-88D2300E507C}"/>
              </a:ext>
            </a:extLst>
          </p:cNvPr>
          <p:cNvSpPr/>
          <p:nvPr/>
        </p:nvSpPr>
        <p:spPr>
          <a:xfrm>
            <a:off x="5809676" y="5110687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34F56998-16E1-2AD2-8743-072DB7397648}"/>
              </a:ext>
            </a:extLst>
          </p:cNvPr>
          <p:cNvSpPr/>
          <p:nvPr/>
        </p:nvSpPr>
        <p:spPr>
          <a:xfrm>
            <a:off x="5809676" y="5777121"/>
            <a:ext cx="215660" cy="213712"/>
          </a:xfrm>
          <a:prstGeom prst="flowChartConnector">
            <a:avLst/>
          </a:prstGeom>
          <a:solidFill>
            <a:srgbClr val="203864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1E19F0-C141-DEC0-267F-565A61BB4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Take a Tour !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A8429-0C85-F0D7-CB5B-9EA0BFBF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B0D6E-E0D1-7616-4D88-315E43F38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9DB5B-B108-1837-9E9F-BAFC0DA5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018E8-3065-B7E2-F554-DF239CFD590E}"/>
              </a:ext>
            </a:extLst>
          </p:cNvPr>
          <p:cNvSpPr/>
          <p:nvPr/>
        </p:nvSpPr>
        <p:spPr>
          <a:xfrm>
            <a:off x="3189170" y="2319689"/>
            <a:ext cx="5813659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6024-1B7F-7C4F-BBC6-93E4A896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CCC92-415D-B9D4-B1A0-1D6389F4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5D8F3-A28E-4A9E-A145-A68B6C31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050EF-D326-4176-B72F-698D44C77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98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5B4A2-0E8A-7A6E-274E-F35D70A9201E}"/>
              </a:ext>
            </a:extLst>
          </p:cNvPr>
          <p:cNvSpPr/>
          <p:nvPr/>
        </p:nvSpPr>
        <p:spPr>
          <a:xfrm>
            <a:off x="2002056" y="2569946"/>
            <a:ext cx="7626416" cy="2002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Welcome to Accra</a:t>
            </a:r>
          </a:p>
        </p:txBody>
      </p:sp>
    </p:spTree>
    <p:extLst>
      <p:ext uri="{BB962C8B-B14F-4D97-AF65-F5344CB8AC3E}">
        <p14:creationId xmlns:p14="http://schemas.microsoft.com/office/powerpoint/2010/main" val="114931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B9C5B-2843-A399-C440-7E1936BA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1F35B-EF84-367B-214C-C5C194807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A55C-FA27-82B8-568F-2A9704F7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BB54D-2280-A455-EBF4-0EF49D60C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9398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2463C1-0DF4-EB37-1750-5685633A5FFB}"/>
              </a:ext>
            </a:extLst>
          </p:cNvPr>
          <p:cNvSpPr/>
          <p:nvPr/>
        </p:nvSpPr>
        <p:spPr>
          <a:xfrm>
            <a:off x="550718" y="1451336"/>
            <a:ext cx="6300656" cy="7315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PAIX Accra before the construction of ACC-1.3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50046B-F826-91D2-2CBE-2CF676987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2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B9C5B-2843-A399-C440-7E1936BA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1F35B-EF84-367B-214C-C5C194807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A55C-FA27-82B8-568F-2A9704F7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7D195-D280-818C-FE6E-E9CE3C31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525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B342E8-DB8B-9454-0AD6-4C778202804C}"/>
              </a:ext>
            </a:extLst>
          </p:cNvPr>
          <p:cNvSpPr/>
          <p:nvPr/>
        </p:nvSpPr>
        <p:spPr>
          <a:xfrm>
            <a:off x="3735589" y="613194"/>
            <a:ext cx="5111015" cy="442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PAIX Accra ACC-1.3 architect’s impression</a:t>
            </a:r>
            <a:endParaRPr lang="en-US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968119-21E1-4EDB-49A0-8E0BD363A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6B880-9D0B-5C90-DE08-771A82B4F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A4EBB7-8443-05A5-2197-DD94C1835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02F80-14D2-A89E-8F6A-7CCD5FC2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42074A-0314-D3FE-1144-2BC7163C5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9A8-B801-B50D-90DD-78C6A6E37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214" y="13996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Silas Agyepong Peprah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005E43-56AE-59E5-2089-5A9BCE9E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6BE51F-67DF-4EF9-D35D-C9E4C612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0930-832D-CEB5-DA3A-BB652509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9142B7-64A8-0485-EF52-CC1941E0E82B}"/>
              </a:ext>
            </a:extLst>
          </p:cNvPr>
          <p:cNvSpPr/>
          <p:nvPr/>
        </p:nvSpPr>
        <p:spPr>
          <a:xfrm>
            <a:off x="3659870" y="3409817"/>
            <a:ext cx="4317768" cy="811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info@accra-ix.net | +233207318897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39DF96-9F28-AA45-D0FC-5664F33922B4}"/>
              </a:ext>
            </a:extLst>
          </p:cNvPr>
          <p:cNvGrpSpPr/>
          <p:nvPr/>
        </p:nvGrpSpPr>
        <p:grpSpPr>
          <a:xfrm>
            <a:off x="4790639" y="2623550"/>
            <a:ext cx="2060331" cy="248402"/>
            <a:chOff x="4783015" y="2617890"/>
            <a:chExt cx="2060331" cy="248402"/>
          </a:xfrm>
        </p:grpSpPr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F98E54C2-206E-594E-FB96-1CA100BFA6CB}"/>
                </a:ext>
              </a:extLst>
            </p:cNvPr>
            <p:cNvSpPr/>
            <p:nvPr/>
          </p:nvSpPr>
          <p:spPr>
            <a:xfrm>
              <a:off x="5688623" y="2617890"/>
              <a:ext cx="245017" cy="248402"/>
            </a:xfrm>
            <a:prstGeom prst="donut">
              <a:avLst/>
            </a:prstGeom>
            <a:solidFill>
              <a:srgbClr val="001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56F61D6-0467-156B-7541-82A4A30F37E2}"/>
                </a:ext>
              </a:extLst>
            </p:cNvPr>
            <p:cNvCxnSpPr/>
            <p:nvPr/>
          </p:nvCxnSpPr>
          <p:spPr>
            <a:xfrm>
              <a:off x="4783015" y="2751994"/>
              <a:ext cx="835269" cy="0"/>
            </a:xfrm>
            <a:prstGeom prst="line">
              <a:avLst/>
            </a:prstGeom>
            <a:ln w="38100">
              <a:solidFill>
                <a:srgbClr val="001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5110FE-A76D-798D-C23E-5537BCF49A83}"/>
                </a:ext>
              </a:extLst>
            </p:cNvPr>
            <p:cNvCxnSpPr/>
            <p:nvPr/>
          </p:nvCxnSpPr>
          <p:spPr>
            <a:xfrm>
              <a:off x="6008077" y="2751994"/>
              <a:ext cx="835269" cy="0"/>
            </a:xfrm>
            <a:prstGeom prst="line">
              <a:avLst/>
            </a:prstGeom>
            <a:ln w="38100">
              <a:solidFill>
                <a:srgbClr val="001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F2CB0DE-2ECC-DD03-E795-BE0D43C463F4}"/>
              </a:ext>
            </a:extLst>
          </p:cNvPr>
          <p:cNvSpPr/>
          <p:nvPr/>
        </p:nvSpPr>
        <p:spPr>
          <a:xfrm>
            <a:off x="4469135" y="2950871"/>
            <a:ext cx="2699239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1524064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5D31A-B5F5-9379-2F86-D9F572ABE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856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DC45E7-FC98-ED86-16BC-2E82C206D81D}"/>
              </a:ext>
            </a:extLst>
          </p:cNvPr>
          <p:cNvSpPr/>
          <p:nvPr/>
        </p:nvSpPr>
        <p:spPr>
          <a:xfrm>
            <a:off x="2974205" y="2120737"/>
            <a:ext cx="6243588" cy="1665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Nairobi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702CB-743A-8636-231C-7AF87D1FC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07A1B-95BA-1C43-99A1-AC1C8503E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12192000" cy="682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1FF28E-2556-5513-0D8D-8C649E1F7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45E67-0809-43FA-30A6-552FC1D4E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B1F104-FCBC-C3A6-084A-B8B25480E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D2A07-E33D-A960-7997-303CEB648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217814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8193BB-DE88-4D6A-C98C-C2B0EEB0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7" y="217817"/>
            <a:ext cx="2743200" cy="1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1E9F-5533-11E7-AB4C-79E8D830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EADE-0B73-90B5-1D56-263BF4E8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0C68-CA21-80EB-D799-63AED056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1FCC0-DDA7-F24B-371D-4205FE0DC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94"/>
            <a:ext cx="12192000" cy="67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71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2B81CC-9816-9F96-8443-D38A424D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D978C-CB02-5789-4DA8-61968375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11A75-67BD-F2FA-7D52-5170D37F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3F3235-76C2-F893-4705-9045A6DA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E970A9-5884-19DE-5523-2F4A3F6286F8}"/>
              </a:ext>
            </a:extLst>
          </p:cNvPr>
          <p:cNvSpPr/>
          <p:nvPr/>
        </p:nvSpPr>
        <p:spPr>
          <a:xfrm>
            <a:off x="2265063" y="1276540"/>
            <a:ext cx="7661874" cy="4327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info@accra-ix.net</a:t>
            </a:r>
          </a:p>
          <a:p>
            <a:endParaRPr lang="en-US" sz="25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+233 207318 897</a:t>
            </a:r>
          </a:p>
          <a:p>
            <a:endParaRPr lang="en-US" sz="25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https://accra-ix.net (Coming Soon)</a:t>
            </a:r>
          </a:p>
          <a:p>
            <a:endParaRPr lang="en-US" sz="25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ASN: 41693</a:t>
            </a:r>
          </a:p>
          <a:p>
            <a:endParaRPr lang="en-US" sz="25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PeeringDB (Coming Soon)</a:t>
            </a:r>
          </a:p>
        </p:txBody>
      </p:sp>
    </p:spTree>
    <p:extLst>
      <p:ext uri="{BB962C8B-B14F-4D97-AF65-F5344CB8AC3E}">
        <p14:creationId xmlns:p14="http://schemas.microsoft.com/office/powerpoint/2010/main" val="3926724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943FBF-4306-C6BF-148A-00962DAC8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Connect, Transact, and Grow</a:t>
            </a:r>
            <a:br>
              <a:rPr lang="en-US" sz="4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NL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3B4FCC7-E801-EB1F-8323-10014BCD0A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1F48"/>
                </a:solidFill>
              </a:rPr>
              <a:t>(Remember to </a:t>
            </a:r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if you need a visa for Ghana!)</a:t>
            </a:r>
          </a:p>
          <a:p>
            <a:endParaRPr lang="en-US" dirty="0">
              <a:solidFill>
                <a:srgbClr val="001F48"/>
              </a:solidFill>
            </a:endParaRPr>
          </a:p>
          <a:p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3795-5883-1F74-9E3F-E7FC2641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E933B-0C45-AAAC-C8E0-E86868DA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A96DB-3B6C-1B44-B3B3-ADDCA326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8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2D6E57-D3EE-8E05-31CA-3E4DD8E9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Appreciation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AEBC0-C5F9-092E-5956-A8C335F7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3008F-7F10-9D10-065E-D20796D1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586C-273E-D284-C4B1-F8F817CB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B4C7F-6979-8EAF-48F4-9FED6392FE88}"/>
              </a:ext>
            </a:extLst>
          </p:cNvPr>
          <p:cNvSpPr/>
          <p:nvPr/>
        </p:nvSpPr>
        <p:spPr>
          <a:xfrm>
            <a:off x="838199" y="1433830"/>
            <a:ext cx="11126637" cy="1694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Greetings from Ghana!</a:t>
            </a:r>
          </a:p>
          <a:p>
            <a:r>
              <a:rPr lang="en-US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like to thank and appreciate the great work of the organizers, partners and stakeholders of the RIPE NCC, I wouldn’t have been here if not for your efforts in putting this together, and to the amazing people and friends around here, I really appreciate you, also to Paix and Accra-IX, I appreciate all your efforts in getting me here.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0A2D2-071F-3FB2-9913-3B1BB4600FFA}"/>
              </a:ext>
            </a:extLst>
          </p:cNvPr>
          <p:cNvCxnSpPr>
            <a:cxnSpLocks/>
          </p:cNvCxnSpPr>
          <p:nvPr/>
        </p:nvCxnSpPr>
        <p:spPr>
          <a:xfrm>
            <a:off x="1115744" y="3456165"/>
            <a:ext cx="9357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45F72B5-CC2E-8D9F-F1AE-B193E5CE9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14" y="3957111"/>
            <a:ext cx="4343400" cy="1047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ED6703-9EDA-F836-59DB-B7755BEE4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95" y="3747583"/>
            <a:ext cx="3292191" cy="148038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3D4FCD-27B1-1850-8602-26C72411F9F6}"/>
              </a:ext>
            </a:extLst>
          </p:cNvPr>
          <p:cNvCxnSpPr>
            <a:cxnSpLocks/>
          </p:cNvCxnSpPr>
          <p:nvPr/>
        </p:nvCxnSpPr>
        <p:spPr>
          <a:xfrm>
            <a:off x="4082239" y="5418114"/>
            <a:ext cx="4365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41C79AB-CFD7-033B-61AB-50FD0839F89C}"/>
              </a:ext>
            </a:extLst>
          </p:cNvPr>
          <p:cNvSpPr/>
          <p:nvPr/>
        </p:nvSpPr>
        <p:spPr>
          <a:xfrm>
            <a:off x="3775910" y="5528114"/>
            <a:ext cx="4640179" cy="764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ACCRA-IX</a:t>
            </a:r>
          </a:p>
        </p:txBody>
      </p:sp>
    </p:spTree>
    <p:extLst>
      <p:ext uri="{BB962C8B-B14F-4D97-AF65-F5344CB8AC3E}">
        <p14:creationId xmlns:p14="http://schemas.microsoft.com/office/powerpoint/2010/main" val="273358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9487-E034-3897-DD38-ACF8292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Founding Partners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2EE2-A935-1B00-9DE8-5EC641F6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884E-238B-EB82-947D-B09D3674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8D182-44B2-C402-5769-732EA192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2" descr="logo">
            <a:hlinkClick r:id="rId2"/>
            <a:extLst>
              <a:ext uri="{FF2B5EF4-FFF2-40B4-BE49-F238E27FC236}">
                <a16:creationId xmlns:a16="http://schemas.microsoft.com/office/drawing/2014/main" id="{D3CCE64C-1D13-D6A2-CED7-E0C424AA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38" y="2110593"/>
            <a:ext cx="2923571" cy="8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Ecoband Logo">
            <a:hlinkClick r:id="rId4"/>
            <a:extLst>
              <a:ext uri="{FF2B5EF4-FFF2-40B4-BE49-F238E27FC236}">
                <a16:creationId xmlns:a16="http://schemas.microsoft.com/office/drawing/2014/main" id="{BFE25476-A1E5-811A-A451-7D519F36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074805"/>
            <a:ext cx="25400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hlinkClick r:id="rId6"/>
            <a:extLst>
              <a:ext uri="{FF2B5EF4-FFF2-40B4-BE49-F238E27FC236}">
                <a16:creationId xmlns:a16="http://schemas.microsoft.com/office/drawing/2014/main" id="{26D296CD-14FD-5F37-0EA0-492048AA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350073"/>
            <a:ext cx="2316922" cy="46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">
            <a:hlinkClick r:id="rId8"/>
            <a:extLst>
              <a:ext uri="{FF2B5EF4-FFF2-40B4-BE49-F238E27FC236}">
                <a16:creationId xmlns:a16="http://schemas.microsoft.com/office/drawing/2014/main" id="{718F7416-8D58-2317-C998-F25F717E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187" y="4139904"/>
            <a:ext cx="2513712" cy="11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ADAB11-1951-3457-B182-3BB8FB319AB8}"/>
              </a:ext>
            </a:extLst>
          </p:cNvPr>
          <p:cNvCxnSpPr/>
          <p:nvPr/>
        </p:nvCxnSpPr>
        <p:spPr>
          <a:xfrm>
            <a:off x="2840242" y="3704254"/>
            <a:ext cx="6035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7BE76FD-E55A-20A7-515C-7B73C16D7C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35" y="3731128"/>
            <a:ext cx="2519265" cy="1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4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9487-E034-3897-DD38-ACF8292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D25C2-FB4A-3BB7-9A45-1BFB11194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The Accra Internet Exchange (Accra-IX) is a Non-Profit organization aimed at building and growing the internet ecosystem through colocation, peering and interconnection in Ghana.</a:t>
            </a:r>
          </a:p>
          <a:p>
            <a:endParaRPr lang="en-US" sz="2400" dirty="0"/>
          </a:p>
          <a:p>
            <a:r>
              <a:rPr lang="en-US" sz="2400" dirty="0"/>
              <a:t>The Accra-IX was founded by a team of internet experts and digital entrepreneurs who understand and are well versed in networking and interconnections.</a:t>
            </a:r>
          </a:p>
          <a:p>
            <a:endParaRPr lang="en-US" sz="2400" dirty="0"/>
          </a:p>
          <a:p>
            <a:r>
              <a:rPr lang="en-US" sz="2400" dirty="0"/>
              <a:t>Through Accra-IX, networks within the region will be able to exchange local traffic among themselves thus reducing the need for expensive international peering traffic.  This will also encourage hyper-scalers and content delivery networks to come into the region following the traffic growth at the internet exchange.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2EE2-A935-1B00-9DE8-5EC641F6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884E-238B-EB82-947D-B09D3674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 86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36790-736E-F824-CCB6-307532B0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4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F9E786-813B-005A-22FB-2FC47D91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 and Solution Approach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5CC1A-0AD6-7D22-1E7E-3C01A5EB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5DADA-4831-8E16-5514-E64FB73E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RIPE 86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C8BF338-EBE0-D23E-8C96-31C8FF14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73E5F-435C-FE3A-7003-540D7424ED8B}"/>
              </a:ext>
            </a:extLst>
          </p:cNvPr>
          <p:cNvSpPr/>
          <p:nvPr/>
        </p:nvSpPr>
        <p:spPr>
          <a:xfrm>
            <a:off x="1562313" y="1293771"/>
            <a:ext cx="4442234" cy="5072930"/>
          </a:xfrm>
          <a:prstGeom prst="rect">
            <a:avLst/>
          </a:prstGeom>
          <a:noFill/>
          <a:ln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Internet Service Providers (ISPs) are facing challenges in exchanging traffic efficiently with other networks. 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 challenges includes: </a:t>
            </a:r>
          </a:p>
          <a:p>
            <a:endParaRPr lang="en-GB" sz="19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igh latency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cost of connectivity. </a:t>
            </a:r>
          </a:p>
          <a:p>
            <a:endParaRPr lang="en-GB" sz="19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current situation has additionally impacted and still affecting the digital lives of users and enterprises due to: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cost of bandwidth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latencies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Unreliable network 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Unavailability of content</a:t>
            </a:r>
            <a:endParaRPr lang="en-US" sz="19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D25A6-7A99-9CA8-CBCF-B657772A8F7A}"/>
              </a:ext>
            </a:extLst>
          </p:cNvPr>
          <p:cNvSpPr txBox="1"/>
          <p:nvPr/>
        </p:nvSpPr>
        <p:spPr>
          <a:xfrm>
            <a:off x="6762936" y="1305953"/>
            <a:ext cx="5299993" cy="2431435"/>
          </a:xfrm>
          <a:prstGeom prst="rect">
            <a:avLst/>
          </a:prstGeom>
          <a:noFill/>
          <a:ln>
            <a:solidFill>
              <a:srgbClr val="8497B0"/>
            </a:solidFill>
          </a:ln>
        </p:spPr>
        <p:txBody>
          <a:bodyPr wrap="square" rtlCol="0">
            <a:spAutoFit/>
          </a:bodyPr>
          <a:lstStyle/>
          <a:p>
            <a:r>
              <a:rPr lang="en-GB" sz="19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Introduction of an Internet Exchange Point (IXP) addresses these challenges by:</a:t>
            </a:r>
          </a:p>
          <a:p>
            <a:endParaRPr lang="en-GB" sz="19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roviding a neutral platform for ISPs to directly exchange traffic with </a:t>
            </a: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another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Carriers, CDNs, Cloud and Enterprise networks peer at the exchange. </a:t>
            </a:r>
            <a:endParaRPr lang="en-GB" sz="19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saving on international transit</a:t>
            </a:r>
            <a:endParaRPr lang="en-GB" sz="1900" b="0" i="0" u="none" strike="noStrike" dirty="0">
              <a:solidFill>
                <a:srgbClr val="001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57B17-669F-9D06-27D2-F8E0216CDB47}"/>
              </a:ext>
            </a:extLst>
          </p:cNvPr>
          <p:cNvSpPr/>
          <p:nvPr/>
        </p:nvSpPr>
        <p:spPr>
          <a:xfrm rot="16200000">
            <a:off x="-1283478" y="3520910"/>
            <a:ext cx="5072929" cy="6186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FAE4CF-AB2A-CA86-C058-C74390DB0319}"/>
              </a:ext>
            </a:extLst>
          </p:cNvPr>
          <p:cNvSpPr/>
          <p:nvPr/>
        </p:nvSpPr>
        <p:spPr>
          <a:xfrm>
            <a:off x="6762936" y="3737386"/>
            <a:ext cx="5299992" cy="2627989"/>
          </a:xfrm>
          <a:prstGeom prst="rect">
            <a:avLst/>
          </a:prstGeom>
          <a:noFill/>
          <a:ln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Setting up and </a:t>
            </a:r>
            <a:r>
              <a:rPr lang="en-GB" sz="19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en-GB" sz="1900" b="1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IXP require significant investments in terms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nfrastructure,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taffing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900" b="0" i="0" u="none" strike="noStrike" dirty="0">
                <a:solidFill>
                  <a:srgbClr val="001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perations</a:t>
            </a:r>
            <a:endParaRPr lang="en-GH" sz="19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this is the more reason why exchanges are best built by the community and for the 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845561-0AB4-CDED-CD1F-9FB110C3AAA2}"/>
              </a:ext>
            </a:extLst>
          </p:cNvPr>
          <p:cNvSpPr/>
          <p:nvPr/>
        </p:nvSpPr>
        <p:spPr>
          <a:xfrm rot="16200000">
            <a:off x="5252986" y="2212345"/>
            <a:ext cx="2431434" cy="6186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7F1E4-64E3-3754-824C-4ADB7A9554C5}"/>
              </a:ext>
            </a:extLst>
          </p:cNvPr>
          <p:cNvSpPr/>
          <p:nvPr/>
        </p:nvSpPr>
        <p:spPr>
          <a:xfrm rot="16200000">
            <a:off x="5154710" y="4742055"/>
            <a:ext cx="2627986" cy="6186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IXP</a:t>
            </a:r>
          </a:p>
        </p:txBody>
      </p:sp>
    </p:spTree>
    <p:extLst>
      <p:ext uri="{BB962C8B-B14F-4D97-AF65-F5344CB8AC3E}">
        <p14:creationId xmlns:p14="http://schemas.microsoft.com/office/powerpoint/2010/main" val="399804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9487-E034-3897-DD38-ACF8292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Accra-IX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2EE2-A935-1B00-9DE8-5EC641F6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884E-238B-EB82-947D-B09D3674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RIPE 86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5FA96-48D6-DDA5-34FE-CAC7D08B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FFAA0-608F-A37E-B33D-516151CE621D}"/>
              </a:ext>
            </a:extLst>
          </p:cNvPr>
          <p:cNvSpPr/>
          <p:nvPr/>
        </p:nvSpPr>
        <p:spPr>
          <a:xfrm>
            <a:off x="838200" y="1084192"/>
            <a:ext cx="5006009" cy="5115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Accra-IX is a carrier neutral non-profit internet exchange point in Ghana, built for the community, by the community</a:t>
            </a:r>
          </a:p>
          <a:p>
            <a:endParaRPr lang="en-US" sz="20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Ghana has one of the fastest growing populations in West Africa with the population growing from </a:t>
            </a:r>
            <a:r>
              <a:rPr lang="en-US" sz="2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24.8m</a:t>
            </a:r>
            <a:r>
              <a:rPr lang="en-US" sz="2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31.1m</a:t>
            </a:r>
            <a:r>
              <a:rPr lang="en-US" sz="20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which represents an annual average growth of </a:t>
            </a:r>
            <a:r>
              <a:rPr lang="en-US" sz="20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2.2%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E24AB14-FE98-FDCC-3966-117AD5B87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591465"/>
              </p:ext>
            </p:extLst>
          </p:nvPr>
        </p:nvGraphicFramePr>
        <p:xfrm>
          <a:off x="6224270" y="1084191"/>
          <a:ext cx="5904470" cy="507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422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9487-E034-3897-DD38-ACF8292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Accra-IX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2EE2-A935-1B00-9DE8-5EC641F6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884E-238B-EB82-947D-B09D3674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RIPE 86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281849-079F-C122-1A3F-39A4BAB1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FFAA0-608F-A37E-B33D-516151CE621D}"/>
              </a:ext>
            </a:extLst>
          </p:cNvPr>
          <p:cNvSpPr/>
          <p:nvPr/>
        </p:nvSpPr>
        <p:spPr>
          <a:xfrm>
            <a:off x="838200" y="1084192"/>
            <a:ext cx="5506616" cy="3209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users have grown from </a:t>
            </a:r>
            <a:r>
              <a:rPr lang="en-US" sz="24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7.96m</a:t>
            </a:r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users in 2017 to </a:t>
            </a:r>
            <a:r>
              <a:rPr lang="en-US" sz="24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16.99m</a:t>
            </a:r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of 2022, which represents an increase of </a:t>
            </a:r>
            <a:r>
              <a:rPr lang="en-US" sz="2400" b="1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113.5% </a:t>
            </a:r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internet user growth over the period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 total of 6 submarine cables landing in Ghana.</a:t>
            </a:r>
          </a:p>
          <a:p>
            <a:r>
              <a:rPr lang="en-US" sz="24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E24AB14-FE98-FDCC-3966-117AD5B87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917256"/>
              </p:ext>
            </p:extLst>
          </p:nvPr>
        </p:nvGraphicFramePr>
        <p:xfrm>
          <a:off x="6224270" y="1084191"/>
          <a:ext cx="5904470" cy="507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51496095-B6AB-5BBD-2B45-40DE31D95309}"/>
              </a:ext>
            </a:extLst>
          </p:cNvPr>
          <p:cNvGrpSpPr/>
          <p:nvPr/>
        </p:nvGrpSpPr>
        <p:grpSpPr>
          <a:xfrm>
            <a:off x="1327338" y="4293703"/>
            <a:ext cx="5811332" cy="1416144"/>
            <a:chOff x="412938" y="3911098"/>
            <a:chExt cx="5811332" cy="14161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01C095-D7EC-3B42-FBD2-8266BA976B2F}"/>
                </a:ext>
              </a:extLst>
            </p:cNvPr>
            <p:cNvSpPr/>
            <p:nvPr/>
          </p:nvSpPr>
          <p:spPr>
            <a:xfrm>
              <a:off x="412938" y="3911098"/>
              <a:ext cx="2257074" cy="14161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ACE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WACS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GLO-1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655556-B559-B7C0-EE94-F4BC1F81B1B8}"/>
                </a:ext>
              </a:extLst>
            </p:cNvPr>
            <p:cNvSpPr/>
            <p:nvPr/>
          </p:nvSpPr>
          <p:spPr>
            <a:xfrm>
              <a:off x="2670012" y="3929161"/>
              <a:ext cx="3554258" cy="1380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MainOne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Sat-3/WACS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Africa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85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603D2-517B-D878-4C3A-72A728A9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30" y="419230"/>
            <a:ext cx="5993391" cy="7149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A9487-E034-3897-DD38-ACF8292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Differentiators 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2EE2-A935-1B00-9DE8-5EC641F6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22 - 26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884E-238B-EB82-947D-B09D3674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RIPE 86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E945314-BED6-B3D2-11C1-F6566587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932D7-9DAE-43E7-A2B1-C57410C395F4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616A8E-9391-2434-28FC-597C55991A10}"/>
              </a:ext>
            </a:extLst>
          </p:cNvPr>
          <p:cNvGrpSpPr/>
          <p:nvPr/>
        </p:nvGrpSpPr>
        <p:grpSpPr>
          <a:xfrm>
            <a:off x="1053943" y="1383381"/>
            <a:ext cx="5598647" cy="2041501"/>
            <a:chOff x="302128" y="1170734"/>
            <a:chExt cx="6804842" cy="22825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62CF3A-438D-C659-2843-7F17965CAD7D}"/>
                </a:ext>
              </a:extLst>
            </p:cNvPr>
            <p:cNvSpPr/>
            <p:nvPr/>
          </p:nvSpPr>
          <p:spPr>
            <a:xfrm>
              <a:off x="825666" y="1178272"/>
              <a:ext cx="6281304" cy="22750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Improved Latency: The IX is located in the heart of the internet ecosystem in Accra (PAIX) and offers: </a:t>
              </a:r>
              <a:endParaRPr lang="en-US" sz="1600" dirty="0">
                <a:solidFill>
                  <a:srgbClr val="001F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Ports (1GB, 10GB, 100GB)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 access to local content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Better latency to CNDs within the region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 access to eyeball networks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56F235-8AC5-BB0F-0DF7-3BDD24303D11}"/>
                </a:ext>
              </a:extLst>
            </p:cNvPr>
            <p:cNvSpPr/>
            <p:nvPr/>
          </p:nvSpPr>
          <p:spPr>
            <a:xfrm rot="16200000">
              <a:off x="-579579" y="2052441"/>
              <a:ext cx="2275042" cy="51162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Regional Peer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B01BB4-6CAC-4B7D-8223-0D0F4F1517CC}"/>
              </a:ext>
            </a:extLst>
          </p:cNvPr>
          <p:cNvGrpSpPr/>
          <p:nvPr/>
        </p:nvGrpSpPr>
        <p:grpSpPr>
          <a:xfrm>
            <a:off x="1053943" y="3420256"/>
            <a:ext cx="5598648" cy="2715502"/>
            <a:chOff x="314037" y="3424279"/>
            <a:chExt cx="6679997" cy="30274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DAD1D5-CD11-CA91-DD01-C8A62B730D7E}"/>
                </a:ext>
              </a:extLst>
            </p:cNvPr>
            <p:cNvSpPr/>
            <p:nvPr/>
          </p:nvSpPr>
          <p:spPr>
            <a:xfrm>
              <a:off x="825666" y="3424279"/>
              <a:ext cx="6168368" cy="30274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i="0" u="none" strike="noStrike" dirty="0">
                  <a:solidFill>
                    <a:srgbClr val="001F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The objective of the Accra-IX community is to create: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neutral platform for all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open peering policy for all community members.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Creating basic and advanced education and awareness for the protection and usage of the internet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aggregation – keeping Ghanaian traffic in Ghana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Sovereignty – local peering enables data sovereignty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96F249-5528-1480-6C38-3D8583DE3797}"/>
                </a:ext>
              </a:extLst>
            </p:cNvPr>
            <p:cNvSpPr/>
            <p:nvPr/>
          </p:nvSpPr>
          <p:spPr>
            <a:xfrm rot="16200000">
              <a:off x="-939141" y="4682175"/>
              <a:ext cx="3017984" cy="51162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Objective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B110DA-8AAC-5E70-89F0-D8C2B0526F25}"/>
              </a:ext>
            </a:extLst>
          </p:cNvPr>
          <p:cNvGrpSpPr/>
          <p:nvPr/>
        </p:nvGrpSpPr>
        <p:grpSpPr>
          <a:xfrm>
            <a:off x="8000456" y="3424882"/>
            <a:ext cx="697195" cy="608723"/>
            <a:chOff x="1301255" y="3424882"/>
            <a:chExt cx="697195" cy="60872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8CB91A-BF0D-C553-C6A1-CA02202E13DA}"/>
                </a:ext>
              </a:extLst>
            </p:cNvPr>
            <p:cNvCxnSpPr>
              <a:cxnSpLocks/>
            </p:cNvCxnSpPr>
            <p:nvPr/>
          </p:nvCxnSpPr>
          <p:spPr>
            <a:xfrm>
              <a:off x="1608416" y="3424882"/>
              <a:ext cx="0" cy="4450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18942C-38E9-CF79-EFA1-3225A91474DE}"/>
                </a:ext>
              </a:extLst>
            </p:cNvPr>
            <p:cNvSpPr/>
            <p:nvPr/>
          </p:nvSpPr>
          <p:spPr>
            <a:xfrm>
              <a:off x="1301255" y="3806546"/>
              <a:ext cx="697195" cy="2270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1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Accra</a:t>
              </a: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AE20214-33F5-B914-9B74-3EB3DB088AD5}"/>
                </a:ext>
              </a:extLst>
            </p:cNvPr>
            <p:cNvSpPr/>
            <p:nvPr/>
          </p:nvSpPr>
          <p:spPr>
            <a:xfrm>
              <a:off x="1874935" y="3793150"/>
              <a:ext cx="104095" cy="11135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6650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22872</TotalTime>
  <Words>1208</Words>
  <Application>Microsoft Office PowerPoint</Application>
  <PresentationFormat>Widescreen</PresentationFormat>
  <Paragraphs>235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Black</vt:lpstr>
      <vt:lpstr>Calibri</vt:lpstr>
      <vt:lpstr>Wingdings</vt:lpstr>
      <vt:lpstr>Office Theme</vt:lpstr>
      <vt:lpstr>ACCRA INTERNET EXCHANGE  (Accra-IX)</vt:lpstr>
      <vt:lpstr>Silas Agyepong Peprah</vt:lpstr>
      <vt:lpstr>Appreciation </vt:lpstr>
      <vt:lpstr>Founding Partners </vt:lpstr>
      <vt:lpstr>Profile </vt:lpstr>
      <vt:lpstr>Problem Statement and Solution Approach </vt:lpstr>
      <vt:lpstr>Accra-IX </vt:lpstr>
      <vt:lpstr>Accra-IX </vt:lpstr>
      <vt:lpstr>Key Differentiators  </vt:lpstr>
      <vt:lpstr>Advantages of Accra-IX to the Ecosystem</vt:lpstr>
      <vt:lpstr>Accra-IX Location</vt:lpstr>
      <vt:lpstr>About PAIX</vt:lpstr>
      <vt:lpstr>PAIX Locations</vt:lpstr>
      <vt:lpstr>Let’s Take a Tour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  <vt:lpstr>Let’s Connect, Transact, and Grow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ACCRA INTERNET EXCHANGE LBG (Accra-IX)</dc:title>
  <dc:creator>Silas Peprah</dc:creator>
  <cp:lastModifiedBy>Silas Peprah</cp:lastModifiedBy>
  <cp:revision>40</cp:revision>
  <dcterms:created xsi:type="dcterms:W3CDTF">2023-02-28T13:34:44Z</dcterms:created>
  <dcterms:modified xsi:type="dcterms:W3CDTF">2023-05-23T13:03:58Z</dcterms:modified>
</cp:coreProperties>
</file>