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328" r:id="rId4"/>
    <p:sldId id="312" r:id="rId5"/>
    <p:sldId id="293" r:id="rId6"/>
    <p:sldId id="300" r:id="rId7"/>
    <p:sldId id="301" r:id="rId8"/>
    <p:sldId id="326" r:id="rId9"/>
    <p:sldId id="315" r:id="rId10"/>
    <p:sldId id="289" r:id="rId11"/>
    <p:sldId id="316" r:id="rId12"/>
    <p:sldId id="317" r:id="rId13"/>
    <p:sldId id="318" r:id="rId14"/>
    <p:sldId id="319" r:id="rId15"/>
    <p:sldId id="323" r:id="rId16"/>
    <p:sldId id="324" r:id="rId17"/>
    <p:sldId id="325" r:id="rId18"/>
    <p:sldId id="295" r:id="rId19"/>
    <p:sldId id="299" r:id="rId20"/>
    <p:sldId id="320" r:id="rId21"/>
    <p:sldId id="286" r:id="rId22"/>
    <p:sldId id="327" r:id="rId23"/>
    <p:sldId id="290" r:id="rId24"/>
    <p:sldId id="313" r:id="rId25"/>
    <p:sldId id="307" r:id="rId26"/>
    <p:sldId id="314" r:id="rId27"/>
    <p:sldId id="261" r:id="rId28"/>
    <p:sldId id="288" r:id="rId29"/>
    <p:sldId id="284" r:id="rId30"/>
    <p:sldId id="304" r:id="rId31"/>
    <p:sldId id="305"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0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45"/>
    <p:restoredTop sz="69353"/>
  </p:normalViewPr>
  <p:slideViewPr>
    <p:cSldViewPr snapToGrid="0" snapToObjects="1">
      <p:cViewPr varScale="1">
        <p:scale>
          <a:sx n="85" d="100"/>
          <a:sy n="85" d="100"/>
        </p:scale>
        <p:origin x="12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DE058-44E3-D24F-9935-217194747A0A}" type="doc">
      <dgm:prSet loTypeId="urn:microsoft.com/office/officeart/2005/8/layout/bList2" loCatId="process" qsTypeId="urn:microsoft.com/office/officeart/2005/8/quickstyle/simple1" qsCatId="simple" csTypeId="urn:microsoft.com/office/officeart/2005/8/colors/accent1_2" csCatId="accent1" phldr="1"/>
      <dgm:spPr/>
      <dgm:t>
        <a:bodyPr/>
        <a:lstStyle/>
        <a:p>
          <a:endParaRPr lang="en-US"/>
        </a:p>
      </dgm:t>
    </dgm:pt>
    <dgm:pt modelId="{AB2C841D-1E2C-CE4D-8288-702D0253B593}">
      <dgm:prSet custT="1"/>
      <dgm:spPr/>
      <dgm:t>
        <a:bodyPr/>
        <a:lstStyle/>
        <a:p>
          <a:r>
            <a:rPr lang="de-DE" sz="2000"/>
            <a:t>11+ years (2010-2021)</a:t>
          </a:r>
        </a:p>
      </dgm:t>
    </dgm:pt>
    <dgm:pt modelId="{814BCEA7-5DAD-854F-A1C1-89BF1918C3A6}" type="parTrans" cxnId="{943F36BB-4FFD-3F43-A759-E8B3FA57705C}">
      <dgm:prSet/>
      <dgm:spPr/>
      <dgm:t>
        <a:bodyPr/>
        <a:lstStyle/>
        <a:p>
          <a:endParaRPr lang="en-US" sz="3600"/>
        </a:p>
      </dgm:t>
    </dgm:pt>
    <dgm:pt modelId="{9F3E9465-EA47-CD4F-9CB0-CD1CF2E748FF}" type="sibTrans" cxnId="{943F36BB-4FFD-3F43-A759-E8B3FA57705C}">
      <dgm:prSet/>
      <dgm:spPr/>
      <dgm:t>
        <a:bodyPr/>
        <a:lstStyle/>
        <a:p>
          <a:endParaRPr lang="en-US" sz="3600"/>
        </a:p>
      </dgm:t>
    </dgm:pt>
    <dgm:pt modelId="{578F0320-63CB-3744-A625-B2A74D11A2B7}">
      <dgm:prSet custT="1"/>
      <dgm:spPr/>
      <dgm:t>
        <a:bodyPr/>
        <a:lstStyle/>
        <a:p>
          <a:r>
            <a:rPr lang="de-DE" sz="2400"/>
            <a:t> Supplemental data sets </a:t>
          </a:r>
        </a:p>
      </dgm:t>
    </dgm:pt>
    <dgm:pt modelId="{7D1B20F5-39F1-8041-9FED-6653A69A873B}" type="parTrans" cxnId="{962BA690-0A77-B042-B291-D5373523927A}">
      <dgm:prSet/>
      <dgm:spPr/>
      <dgm:t>
        <a:bodyPr/>
        <a:lstStyle/>
        <a:p>
          <a:endParaRPr lang="en-US" sz="3600"/>
        </a:p>
      </dgm:t>
    </dgm:pt>
    <dgm:pt modelId="{8F1824F0-B1BC-2F48-95DF-4FA333B311A6}" type="sibTrans" cxnId="{962BA690-0A77-B042-B291-D5373523927A}">
      <dgm:prSet/>
      <dgm:spPr/>
      <dgm:t>
        <a:bodyPr/>
        <a:lstStyle/>
        <a:p>
          <a:endParaRPr lang="en-US" sz="3600"/>
        </a:p>
      </dgm:t>
    </dgm:pt>
    <dgm:pt modelId="{E80921B0-82F8-8748-A1B4-C47340BE96E8}">
      <dgm:prSet custT="1"/>
      <dgm:spPr/>
      <dgm:t>
        <a:bodyPr/>
        <a:lstStyle/>
        <a:p>
          <a:pPr rtl="0"/>
          <a:r>
            <a:rPr lang="de-DE" sz="2000"/>
            <a:t>RPKI Snapshots</a:t>
          </a:r>
          <a:endParaRPr lang="en-US" sz="2000"/>
        </a:p>
      </dgm:t>
    </dgm:pt>
    <dgm:pt modelId="{E108FE89-675B-6B43-B4C4-A0D5CAA32EAD}" type="parTrans" cxnId="{6EDED6E4-68D5-6744-8BCF-5CBB80160ECE}">
      <dgm:prSet/>
      <dgm:spPr/>
      <dgm:t>
        <a:bodyPr/>
        <a:lstStyle/>
        <a:p>
          <a:endParaRPr lang="en-US" sz="3600"/>
        </a:p>
      </dgm:t>
    </dgm:pt>
    <dgm:pt modelId="{A6B28439-BF0B-9A46-AB3B-62B96A2A0FE4}" type="sibTrans" cxnId="{6EDED6E4-68D5-6744-8BCF-5CBB80160ECE}">
      <dgm:prSet/>
      <dgm:spPr/>
      <dgm:t>
        <a:bodyPr/>
        <a:lstStyle/>
        <a:p>
          <a:endParaRPr lang="en-US" sz="3600"/>
        </a:p>
      </dgm:t>
    </dgm:pt>
    <dgm:pt modelId="{119CA27B-9F10-6E41-B892-051B302E325D}">
      <dgm:prSet custT="1"/>
      <dgm:spPr/>
      <dgm:t>
        <a:bodyPr/>
        <a:lstStyle/>
        <a:p>
          <a:pPr rtl="0"/>
          <a:r>
            <a:rPr lang="de-DE" sz="2000"/>
            <a:t>IRRs Snapshots</a:t>
          </a:r>
          <a:endParaRPr lang="en-US" sz="2000"/>
        </a:p>
      </dgm:t>
    </dgm:pt>
    <dgm:pt modelId="{1A8716E9-960D-FE4C-AE7C-3E42C44F2175}" type="parTrans" cxnId="{330D00E1-E2FB-9E41-975C-0981096B3F3B}">
      <dgm:prSet/>
      <dgm:spPr/>
      <dgm:t>
        <a:bodyPr/>
        <a:lstStyle/>
        <a:p>
          <a:endParaRPr lang="en-US" sz="3600"/>
        </a:p>
      </dgm:t>
    </dgm:pt>
    <dgm:pt modelId="{B3184352-62D9-4B46-8272-611CB97B71C5}" type="sibTrans" cxnId="{330D00E1-E2FB-9E41-975C-0981096B3F3B}">
      <dgm:prSet/>
      <dgm:spPr/>
      <dgm:t>
        <a:bodyPr/>
        <a:lstStyle/>
        <a:p>
          <a:endParaRPr lang="en-US" sz="3600"/>
        </a:p>
      </dgm:t>
    </dgm:pt>
    <dgm:pt modelId="{4DCD1080-A9CB-6549-9809-0724E9A3D48B}">
      <dgm:prSet custT="1"/>
      <dgm:spPr/>
      <dgm:t>
        <a:bodyPr/>
        <a:lstStyle/>
        <a:p>
          <a:r>
            <a:rPr lang="de-DE" sz="2000"/>
            <a:t>AS Relationships Inferences</a:t>
          </a:r>
          <a:endParaRPr lang="en-US" sz="2000"/>
        </a:p>
      </dgm:t>
    </dgm:pt>
    <dgm:pt modelId="{0F6D84A5-C5CC-FF4D-870C-4274F60C5EC8}" type="parTrans" cxnId="{97D77241-EAB8-A044-A129-FD24F7B7A2FA}">
      <dgm:prSet/>
      <dgm:spPr/>
      <dgm:t>
        <a:bodyPr/>
        <a:lstStyle/>
        <a:p>
          <a:endParaRPr lang="en-US" sz="3600"/>
        </a:p>
      </dgm:t>
    </dgm:pt>
    <dgm:pt modelId="{A9B71062-F1C0-BF43-9EE7-75D43855B8AC}" type="sibTrans" cxnId="{97D77241-EAB8-A044-A129-FD24F7B7A2FA}">
      <dgm:prSet/>
      <dgm:spPr/>
      <dgm:t>
        <a:bodyPr/>
        <a:lstStyle/>
        <a:p>
          <a:endParaRPr lang="en-US" sz="3600"/>
        </a:p>
      </dgm:t>
    </dgm:pt>
    <dgm:pt modelId="{4E95CEE3-703C-6F4F-A297-C6A76DA1F37F}">
      <dgm:prSet custT="1"/>
      <dgm:spPr/>
      <dgm:t>
        <a:bodyPr/>
        <a:lstStyle/>
        <a:p>
          <a:pPr rtl="0"/>
          <a:r>
            <a:rPr lang="de-DE" sz="2000"/>
            <a:t>AS Classification Inferences</a:t>
          </a:r>
        </a:p>
      </dgm:t>
    </dgm:pt>
    <dgm:pt modelId="{C969EA60-F740-D049-A1A4-A1AF74A0C45A}" type="parTrans" cxnId="{E294456E-53A0-324E-BA4F-376384DC8530}">
      <dgm:prSet/>
      <dgm:spPr/>
      <dgm:t>
        <a:bodyPr/>
        <a:lstStyle/>
        <a:p>
          <a:endParaRPr lang="en-US" sz="3600"/>
        </a:p>
      </dgm:t>
    </dgm:pt>
    <dgm:pt modelId="{F85AABA8-1626-EB47-9091-813F5A5A35A8}" type="sibTrans" cxnId="{E294456E-53A0-324E-BA4F-376384DC8530}">
      <dgm:prSet/>
      <dgm:spPr/>
      <dgm:t>
        <a:bodyPr/>
        <a:lstStyle/>
        <a:p>
          <a:endParaRPr lang="en-US" sz="3600"/>
        </a:p>
      </dgm:t>
    </dgm:pt>
    <dgm:pt modelId="{3DCA1620-F833-B641-84A8-5302F696B7A1}">
      <dgm:prSet custT="1"/>
      <dgm:spPr/>
      <dgm:t>
        <a:bodyPr/>
        <a:lstStyle/>
        <a:p>
          <a:r>
            <a:rPr lang="de-DE" sz="2400"/>
            <a:t>Active Measurement</a:t>
          </a:r>
        </a:p>
      </dgm:t>
    </dgm:pt>
    <dgm:pt modelId="{870FAC18-F6BE-4747-9B76-FB21CE5BF8C7}" type="parTrans" cxnId="{6D2D6249-7035-D44B-A83F-8E1C04CB9E06}">
      <dgm:prSet/>
      <dgm:spPr/>
      <dgm:t>
        <a:bodyPr/>
        <a:lstStyle/>
        <a:p>
          <a:endParaRPr lang="en-US" sz="3600"/>
        </a:p>
      </dgm:t>
    </dgm:pt>
    <dgm:pt modelId="{E19EF759-C744-5644-AA09-CE7C8D3863B2}" type="sibTrans" cxnId="{6D2D6249-7035-D44B-A83F-8E1C04CB9E06}">
      <dgm:prSet/>
      <dgm:spPr/>
      <dgm:t>
        <a:bodyPr/>
        <a:lstStyle/>
        <a:p>
          <a:endParaRPr lang="en-US" sz="3600"/>
        </a:p>
      </dgm:t>
    </dgm:pt>
    <dgm:pt modelId="{8F2EB5E0-C72E-8C40-BF32-3179B6435AD1}">
      <dgm:prSet custT="1"/>
      <dgm:spPr/>
      <dgm:t>
        <a:bodyPr/>
        <a:lstStyle/>
        <a:p>
          <a:pPr rtl="0"/>
          <a:r>
            <a:rPr lang="de-DE" sz="2400"/>
            <a:t>Passive Measurement</a:t>
          </a:r>
        </a:p>
      </dgm:t>
    </dgm:pt>
    <dgm:pt modelId="{D1478532-9772-B148-B2FF-453BCCDCC578}" type="parTrans" cxnId="{555DA4E0-3D58-AB4D-81F7-F66D812F2466}">
      <dgm:prSet/>
      <dgm:spPr/>
      <dgm:t>
        <a:bodyPr/>
        <a:lstStyle/>
        <a:p>
          <a:endParaRPr lang="en-US"/>
        </a:p>
      </dgm:t>
    </dgm:pt>
    <dgm:pt modelId="{1A70D792-D30A-EF45-868B-019D3D0B53B2}" type="sibTrans" cxnId="{555DA4E0-3D58-AB4D-81F7-F66D812F2466}">
      <dgm:prSet/>
      <dgm:spPr/>
      <dgm:t>
        <a:bodyPr/>
        <a:lstStyle/>
        <a:p>
          <a:endParaRPr lang="en-US"/>
        </a:p>
      </dgm:t>
    </dgm:pt>
    <dgm:pt modelId="{60BBFA61-3F3F-F541-919D-9C4BA8A44A87}">
      <dgm:prSet custT="1"/>
      <dgm:spPr/>
      <dgm:t>
        <a:bodyPr/>
        <a:lstStyle/>
        <a:p>
          <a:r>
            <a:rPr lang="de-DE" sz="2000"/>
            <a:t>BGP RIBs + updates</a:t>
          </a:r>
        </a:p>
      </dgm:t>
    </dgm:pt>
    <dgm:pt modelId="{04B451C9-0810-414F-AC98-97BD9AFA282A}" type="parTrans" cxnId="{588F4DDA-2033-2142-99A6-D4D580498548}">
      <dgm:prSet/>
      <dgm:spPr/>
      <dgm:t>
        <a:bodyPr/>
        <a:lstStyle/>
        <a:p>
          <a:endParaRPr lang="en-US"/>
        </a:p>
      </dgm:t>
    </dgm:pt>
    <dgm:pt modelId="{232444DE-B5BD-BC45-96A2-7C63A299A501}" type="sibTrans" cxnId="{588F4DDA-2033-2142-99A6-D4D580498548}">
      <dgm:prSet/>
      <dgm:spPr/>
      <dgm:t>
        <a:bodyPr/>
        <a:lstStyle/>
        <a:p>
          <a:endParaRPr lang="en-US"/>
        </a:p>
      </dgm:t>
    </dgm:pt>
    <dgm:pt modelId="{C7989A73-E529-C442-A5B5-39CA192FD12C}">
      <dgm:prSet custT="1"/>
      <dgm:spPr/>
      <dgm:t>
        <a:bodyPr/>
        <a:lstStyle/>
        <a:p>
          <a:pPr rtl="0"/>
          <a:r>
            <a:rPr lang="de-DE" sz="2000"/>
            <a:t>From 3 Projects </a:t>
          </a:r>
        </a:p>
      </dgm:t>
    </dgm:pt>
    <dgm:pt modelId="{B2AB3BBD-523F-E140-B9DC-D614239AC5A9}" type="parTrans" cxnId="{6FF33552-3B5B-CA4F-9897-63BFF8713301}">
      <dgm:prSet/>
      <dgm:spPr/>
      <dgm:t>
        <a:bodyPr/>
        <a:lstStyle/>
        <a:p>
          <a:endParaRPr lang="en-US"/>
        </a:p>
      </dgm:t>
    </dgm:pt>
    <dgm:pt modelId="{BABC7660-FC13-7248-ADE6-826596B2851A}" type="sibTrans" cxnId="{6FF33552-3B5B-CA4F-9897-63BFF8713301}">
      <dgm:prSet/>
      <dgm:spPr/>
      <dgm:t>
        <a:bodyPr/>
        <a:lstStyle/>
        <a:p>
          <a:endParaRPr lang="en-US"/>
        </a:p>
      </dgm:t>
    </dgm:pt>
    <dgm:pt modelId="{1F7ECDE8-A146-9D47-B2A0-45241B001707}">
      <dgm:prSet custT="1"/>
      <dgm:spPr/>
      <dgm:t>
        <a:bodyPr/>
        <a:lstStyle/>
        <a:p>
          <a:r>
            <a:rPr lang="de-DE" sz="2000"/>
            <a:t>Advertise our own HSPs to the Internet and contuct experiment. </a:t>
          </a:r>
        </a:p>
      </dgm:t>
    </dgm:pt>
    <dgm:pt modelId="{B57BC7BA-A568-5741-AF15-F1447CCCD232}" type="parTrans" cxnId="{6401B5E9-AA73-6A4C-A96D-CCE6FD5AE150}">
      <dgm:prSet/>
      <dgm:spPr/>
      <dgm:t>
        <a:bodyPr/>
        <a:lstStyle/>
        <a:p>
          <a:endParaRPr lang="en-US"/>
        </a:p>
      </dgm:t>
    </dgm:pt>
    <dgm:pt modelId="{7E6DD3DA-A0F1-244B-8E63-39020BACE7EF}" type="sibTrans" cxnId="{6401B5E9-AA73-6A4C-A96D-CCE6FD5AE150}">
      <dgm:prSet/>
      <dgm:spPr/>
      <dgm:t>
        <a:bodyPr/>
        <a:lstStyle/>
        <a:p>
          <a:endParaRPr lang="en-US"/>
        </a:p>
      </dgm:t>
    </dgm:pt>
    <dgm:pt modelId="{54937BDA-7049-2443-B502-2827EB9599D3}">
      <dgm:prSet custT="1"/>
      <dgm:spPr/>
      <dgm:t>
        <a:bodyPr/>
        <a:lstStyle/>
        <a:p>
          <a:r>
            <a:rPr lang="de-DE" sz="2000"/>
            <a:t>Route Collectors‘ Data</a:t>
          </a:r>
        </a:p>
      </dgm:t>
    </dgm:pt>
    <dgm:pt modelId="{A6808CE5-B4F2-C14A-959B-E1BFBBD53B1E}" type="parTrans" cxnId="{3573025D-7671-7940-92FB-E156F436C313}">
      <dgm:prSet/>
      <dgm:spPr/>
      <dgm:t>
        <a:bodyPr/>
        <a:lstStyle/>
        <a:p>
          <a:endParaRPr lang="en-US"/>
        </a:p>
      </dgm:t>
    </dgm:pt>
    <dgm:pt modelId="{55E961B2-6755-854F-BB5A-C580D42AE4E4}" type="sibTrans" cxnId="{3573025D-7671-7940-92FB-E156F436C313}">
      <dgm:prSet/>
      <dgm:spPr/>
      <dgm:t>
        <a:bodyPr/>
        <a:lstStyle/>
        <a:p>
          <a:endParaRPr lang="en-US"/>
        </a:p>
      </dgm:t>
    </dgm:pt>
    <dgm:pt modelId="{F38D9C64-84CC-4F4A-8CB5-F97113A9F64E}">
      <dgm:prSet custT="1"/>
      <dgm:spPr/>
      <dgm:t>
        <a:bodyPr/>
        <a:lstStyle/>
        <a:p>
          <a:pPr rtl="0"/>
          <a:r>
            <a:rPr lang="de-DE" sz="2000"/>
            <a:t>ASDB </a:t>
          </a:r>
        </a:p>
      </dgm:t>
    </dgm:pt>
    <dgm:pt modelId="{475334BD-5E59-024F-B1D1-4D427B553FBB}" type="parTrans" cxnId="{CE8E6D3B-DFF2-BA4C-9FB9-E69D3D650B26}">
      <dgm:prSet/>
      <dgm:spPr/>
      <dgm:t>
        <a:bodyPr/>
        <a:lstStyle/>
        <a:p>
          <a:endParaRPr lang="en-US"/>
        </a:p>
      </dgm:t>
    </dgm:pt>
    <dgm:pt modelId="{CB8B7DB8-5C75-4C4A-85DF-C8A37A24CB8F}" type="sibTrans" cxnId="{CE8E6D3B-DFF2-BA4C-9FB9-E69D3D650B26}">
      <dgm:prSet/>
      <dgm:spPr/>
      <dgm:t>
        <a:bodyPr/>
        <a:lstStyle/>
        <a:p>
          <a:endParaRPr lang="en-US"/>
        </a:p>
      </dgm:t>
    </dgm:pt>
    <dgm:pt modelId="{7E40C88F-C507-AE40-A523-90FB9082D65D}" type="pres">
      <dgm:prSet presAssocID="{A1BDE058-44E3-D24F-9935-217194747A0A}" presName="diagram" presStyleCnt="0">
        <dgm:presLayoutVars>
          <dgm:dir/>
          <dgm:animLvl val="lvl"/>
          <dgm:resizeHandles val="exact"/>
        </dgm:presLayoutVars>
      </dgm:prSet>
      <dgm:spPr/>
    </dgm:pt>
    <dgm:pt modelId="{EDCBC35F-8D44-234C-B46E-D08515EF5176}" type="pres">
      <dgm:prSet presAssocID="{8F2EB5E0-C72E-8C40-BF32-3179B6435AD1}" presName="compNode" presStyleCnt="0"/>
      <dgm:spPr/>
    </dgm:pt>
    <dgm:pt modelId="{B3971524-9FFF-144E-8ACE-7EDD3B7A6305}" type="pres">
      <dgm:prSet presAssocID="{8F2EB5E0-C72E-8C40-BF32-3179B6435AD1}" presName="childRect" presStyleLbl="bgAcc1" presStyleIdx="0" presStyleCnt="3">
        <dgm:presLayoutVars>
          <dgm:bulletEnabled val="1"/>
        </dgm:presLayoutVars>
      </dgm:prSet>
      <dgm:spPr/>
    </dgm:pt>
    <dgm:pt modelId="{EB4CB75A-9667-D147-B1DC-122A561784C0}" type="pres">
      <dgm:prSet presAssocID="{8F2EB5E0-C72E-8C40-BF32-3179B6435AD1}" presName="parentText" presStyleLbl="node1" presStyleIdx="0" presStyleCnt="0">
        <dgm:presLayoutVars>
          <dgm:chMax val="0"/>
          <dgm:bulletEnabled val="1"/>
        </dgm:presLayoutVars>
      </dgm:prSet>
      <dgm:spPr/>
    </dgm:pt>
    <dgm:pt modelId="{01262773-745C-CE40-9429-4CDADA74F1F8}" type="pres">
      <dgm:prSet presAssocID="{8F2EB5E0-C72E-8C40-BF32-3179B6435AD1}" presName="parentRect" presStyleLbl="alignNode1" presStyleIdx="0" presStyleCnt="3"/>
      <dgm:spPr/>
    </dgm:pt>
    <dgm:pt modelId="{AD299EA0-146A-0C45-9282-C05D64A2ACF4}" type="pres">
      <dgm:prSet presAssocID="{8F2EB5E0-C72E-8C40-BF32-3179B6435AD1}" presName="adorn" presStyleLbl="fgAccFollowNode1" presStyleIdx="0" presStyleCnt="3"/>
      <dgm:spPr/>
    </dgm:pt>
    <dgm:pt modelId="{0F819B3D-999F-7C40-B90C-9591A5E56CC4}" type="pres">
      <dgm:prSet presAssocID="{1A70D792-D30A-EF45-868B-019D3D0B53B2}" presName="sibTrans" presStyleLbl="sibTrans2D1" presStyleIdx="0" presStyleCnt="0"/>
      <dgm:spPr/>
    </dgm:pt>
    <dgm:pt modelId="{0FC33644-B5E4-0842-A5AB-1C73329C2BDA}" type="pres">
      <dgm:prSet presAssocID="{578F0320-63CB-3744-A625-B2A74D11A2B7}" presName="compNode" presStyleCnt="0"/>
      <dgm:spPr/>
    </dgm:pt>
    <dgm:pt modelId="{4B7E2690-C287-3E45-9A4C-B539FF234DFD}" type="pres">
      <dgm:prSet presAssocID="{578F0320-63CB-3744-A625-B2A74D11A2B7}" presName="childRect" presStyleLbl="bgAcc1" presStyleIdx="1" presStyleCnt="3">
        <dgm:presLayoutVars>
          <dgm:bulletEnabled val="1"/>
        </dgm:presLayoutVars>
      </dgm:prSet>
      <dgm:spPr/>
    </dgm:pt>
    <dgm:pt modelId="{61AAA6C7-D188-C140-9DFE-643A3A0A9BE4}" type="pres">
      <dgm:prSet presAssocID="{578F0320-63CB-3744-A625-B2A74D11A2B7}" presName="parentText" presStyleLbl="node1" presStyleIdx="0" presStyleCnt="0">
        <dgm:presLayoutVars>
          <dgm:chMax val="0"/>
          <dgm:bulletEnabled val="1"/>
        </dgm:presLayoutVars>
      </dgm:prSet>
      <dgm:spPr/>
    </dgm:pt>
    <dgm:pt modelId="{426584E5-42D1-6F4F-89D4-DE9320DBD59C}" type="pres">
      <dgm:prSet presAssocID="{578F0320-63CB-3744-A625-B2A74D11A2B7}" presName="parentRect" presStyleLbl="alignNode1" presStyleIdx="1" presStyleCnt="3"/>
      <dgm:spPr/>
    </dgm:pt>
    <dgm:pt modelId="{862BFDDC-9C89-9247-84D6-331D4B879F96}" type="pres">
      <dgm:prSet presAssocID="{578F0320-63CB-3744-A625-B2A74D11A2B7}" presName="adorn" presStyleLbl="fgAccFollowNode1" presStyleIdx="1" presStyleCnt="3"/>
      <dgm:spPr/>
    </dgm:pt>
    <dgm:pt modelId="{323AB9C1-4391-AD40-A56B-DF9829AAFAD5}" type="pres">
      <dgm:prSet presAssocID="{8F1824F0-B1BC-2F48-95DF-4FA333B311A6}" presName="sibTrans" presStyleLbl="sibTrans2D1" presStyleIdx="0" presStyleCnt="0"/>
      <dgm:spPr/>
    </dgm:pt>
    <dgm:pt modelId="{1D06C9C5-AFFE-3B47-A936-E2759E1DC23C}" type="pres">
      <dgm:prSet presAssocID="{3DCA1620-F833-B641-84A8-5302F696B7A1}" presName="compNode" presStyleCnt="0"/>
      <dgm:spPr/>
    </dgm:pt>
    <dgm:pt modelId="{1C506FAB-1C3E-C141-811B-F3AB70838860}" type="pres">
      <dgm:prSet presAssocID="{3DCA1620-F833-B641-84A8-5302F696B7A1}" presName="childRect" presStyleLbl="bgAcc1" presStyleIdx="2" presStyleCnt="3">
        <dgm:presLayoutVars>
          <dgm:bulletEnabled val="1"/>
        </dgm:presLayoutVars>
      </dgm:prSet>
      <dgm:spPr/>
    </dgm:pt>
    <dgm:pt modelId="{9094910B-A11F-0943-9B0F-4B64D5DA8CE0}" type="pres">
      <dgm:prSet presAssocID="{3DCA1620-F833-B641-84A8-5302F696B7A1}" presName="parentText" presStyleLbl="node1" presStyleIdx="0" presStyleCnt="0">
        <dgm:presLayoutVars>
          <dgm:chMax val="0"/>
          <dgm:bulletEnabled val="1"/>
        </dgm:presLayoutVars>
      </dgm:prSet>
      <dgm:spPr/>
    </dgm:pt>
    <dgm:pt modelId="{53CC2A68-84C2-D54E-8AA2-666806082DB1}" type="pres">
      <dgm:prSet presAssocID="{3DCA1620-F833-B641-84A8-5302F696B7A1}" presName="parentRect" presStyleLbl="alignNode1" presStyleIdx="2" presStyleCnt="3"/>
      <dgm:spPr/>
    </dgm:pt>
    <dgm:pt modelId="{DB0B1174-5302-104B-B72A-091C8884C2D5}" type="pres">
      <dgm:prSet presAssocID="{3DCA1620-F833-B641-84A8-5302F696B7A1}" presName="adorn" presStyleLbl="fgAccFollowNode1" presStyleIdx="2" presStyleCnt="3"/>
      <dgm:spPr/>
    </dgm:pt>
  </dgm:ptLst>
  <dgm:cxnLst>
    <dgm:cxn modelId="{D2275F12-6300-A045-AEC4-9EF7A4F90810}" type="presOf" srcId="{4E95CEE3-703C-6F4F-A297-C6A76DA1F37F}" destId="{4B7E2690-C287-3E45-9A4C-B539FF234DFD}" srcOrd="0" destOrd="3" presId="urn:microsoft.com/office/officeart/2005/8/layout/bList2"/>
    <dgm:cxn modelId="{6DD7A91B-28C1-FB4A-A1C7-FB476DEF03C9}" type="presOf" srcId="{1F7ECDE8-A146-9D47-B2A0-45241B001707}" destId="{1C506FAB-1C3E-C141-811B-F3AB70838860}" srcOrd="0" destOrd="0" presId="urn:microsoft.com/office/officeart/2005/8/layout/bList2"/>
    <dgm:cxn modelId="{1DE1DE31-DDAC-AC40-8483-25BD137EBF91}" type="presOf" srcId="{60BBFA61-3F3F-F541-919D-9C4BA8A44A87}" destId="{B3971524-9FFF-144E-8ACE-7EDD3B7A6305}" srcOrd="0" destOrd="2" presId="urn:microsoft.com/office/officeart/2005/8/layout/bList2"/>
    <dgm:cxn modelId="{A8CF3D35-76DB-5945-A984-6F13B8AD7268}" type="presOf" srcId="{3DCA1620-F833-B641-84A8-5302F696B7A1}" destId="{53CC2A68-84C2-D54E-8AA2-666806082DB1}" srcOrd="1" destOrd="0" presId="urn:microsoft.com/office/officeart/2005/8/layout/bList2"/>
    <dgm:cxn modelId="{CE8E6D3B-DFF2-BA4C-9FB9-E69D3D650B26}" srcId="{578F0320-63CB-3744-A625-B2A74D11A2B7}" destId="{F38D9C64-84CC-4F4A-8CB5-F97113A9F64E}" srcOrd="4" destOrd="0" parTransId="{475334BD-5E59-024F-B1D1-4D427B553FBB}" sibTransId="{CB8B7DB8-5C75-4C4A-85DF-C8A37A24CB8F}"/>
    <dgm:cxn modelId="{97D77241-EAB8-A044-A129-FD24F7B7A2FA}" srcId="{578F0320-63CB-3744-A625-B2A74D11A2B7}" destId="{4DCD1080-A9CB-6549-9809-0724E9A3D48B}" srcOrd="2" destOrd="0" parTransId="{0F6D84A5-C5CC-FF4D-870C-4274F60C5EC8}" sibTransId="{A9B71062-F1C0-BF43-9EE7-75D43855B8AC}"/>
    <dgm:cxn modelId="{6D2D6249-7035-D44B-A83F-8E1C04CB9E06}" srcId="{A1BDE058-44E3-D24F-9935-217194747A0A}" destId="{3DCA1620-F833-B641-84A8-5302F696B7A1}" srcOrd="2" destOrd="0" parTransId="{870FAC18-F6BE-4747-9B76-FB21CE5BF8C7}" sibTransId="{E19EF759-C744-5644-AA09-CE7C8D3863B2}"/>
    <dgm:cxn modelId="{2EAD4C4C-2C76-424B-962D-49FE9AA60E20}" type="presOf" srcId="{A1BDE058-44E3-D24F-9935-217194747A0A}" destId="{7E40C88F-C507-AE40-A523-90FB9082D65D}" srcOrd="0" destOrd="0" presId="urn:microsoft.com/office/officeart/2005/8/layout/bList2"/>
    <dgm:cxn modelId="{6FF33552-3B5B-CA4F-9897-63BFF8713301}" srcId="{8F2EB5E0-C72E-8C40-BF32-3179B6435AD1}" destId="{C7989A73-E529-C442-A5B5-39CA192FD12C}" srcOrd="3" destOrd="0" parTransId="{B2AB3BBD-523F-E140-B9DC-D614239AC5A9}" sibTransId="{BABC7660-FC13-7248-ADE6-826596B2851A}"/>
    <dgm:cxn modelId="{3573025D-7671-7940-92FB-E156F436C313}" srcId="{8F2EB5E0-C72E-8C40-BF32-3179B6435AD1}" destId="{54937BDA-7049-2443-B502-2827EB9599D3}" srcOrd="0" destOrd="0" parTransId="{A6808CE5-B4F2-C14A-959B-E1BFBBD53B1E}" sibTransId="{55E961B2-6755-854F-BB5A-C580D42AE4E4}"/>
    <dgm:cxn modelId="{A751A45D-4D85-7F40-A1B4-65068960DC69}" type="presOf" srcId="{AB2C841D-1E2C-CE4D-8288-702D0253B593}" destId="{B3971524-9FFF-144E-8ACE-7EDD3B7A6305}" srcOrd="0" destOrd="1" presId="urn:microsoft.com/office/officeart/2005/8/layout/bList2"/>
    <dgm:cxn modelId="{E294456E-53A0-324E-BA4F-376384DC8530}" srcId="{578F0320-63CB-3744-A625-B2A74D11A2B7}" destId="{4E95CEE3-703C-6F4F-A297-C6A76DA1F37F}" srcOrd="3" destOrd="0" parTransId="{C969EA60-F740-D049-A1A4-A1AF74A0C45A}" sibTransId="{F85AABA8-1626-EB47-9091-813F5A5A35A8}"/>
    <dgm:cxn modelId="{69FA7371-F621-1E41-95DD-6197D743AD51}" type="presOf" srcId="{3DCA1620-F833-B641-84A8-5302F696B7A1}" destId="{9094910B-A11F-0943-9B0F-4B64D5DA8CE0}" srcOrd="0" destOrd="0" presId="urn:microsoft.com/office/officeart/2005/8/layout/bList2"/>
    <dgm:cxn modelId="{0D7A9472-99AD-B848-AC2C-2898748EFE7E}" type="presOf" srcId="{C7989A73-E529-C442-A5B5-39CA192FD12C}" destId="{B3971524-9FFF-144E-8ACE-7EDD3B7A6305}" srcOrd="0" destOrd="3" presId="urn:microsoft.com/office/officeart/2005/8/layout/bList2"/>
    <dgm:cxn modelId="{EE9BF973-19D3-6347-8860-D215B127DFB5}" type="presOf" srcId="{8F2EB5E0-C72E-8C40-BF32-3179B6435AD1}" destId="{EB4CB75A-9667-D147-B1DC-122A561784C0}" srcOrd="0" destOrd="0" presId="urn:microsoft.com/office/officeart/2005/8/layout/bList2"/>
    <dgm:cxn modelId="{5D8B2681-AADF-6E45-9D65-95DFE92DA109}" type="presOf" srcId="{119CA27B-9F10-6E41-B892-051B302E325D}" destId="{4B7E2690-C287-3E45-9A4C-B539FF234DFD}" srcOrd="0" destOrd="0" presId="urn:microsoft.com/office/officeart/2005/8/layout/bList2"/>
    <dgm:cxn modelId="{962BA690-0A77-B042-B291-D5373523927A}" srcId="{A1BDE058-44E3-D24F-9935-217194747A0A}" destId="{578F0320-63CB-3744-A625-B2A74D11A2B7}" srcOrd="1" destOrd="0" parTransId="{7D1B20F5-39F1-8041-9FED-6653A69A873B}" sibTransId="{8F1824F0-B1BC-2F48-95DF-4FA333B311A6}"/>
    <dgm:cxn modelId="{CD7FB794-56B3-DD48-8C22-F74904752BC7}" type="presOf" srcId="{4DCD1080-A9CB-6549-9809-0724E9A3D48B}" destId="{4B7E2690-C287-3E45-9A4C-B539FF234DFD}" srcOrd="0" destOrd="2" presId="urn:microsoft.com/office/officeart/2005/8/layout/bList2"/>
    <dgm:cxn modelId="{7D1E7E9B-79A8-1C40-BAD4-E1FAC6E5F5C3}" type="presOf" srcId="{F38D9C64-84CC-4F4A-8CB5-F97113A9F64E}" destId="{4B7E2690-C287-3E45-9A4C-B539FF234DFD}" srcOrd="0" destOrd="4" presId="urn:microsoft.com/office/officeart/2005/8/layout/bList2"/>
    <dgm:cxn modelId="{E49D01B9-65E4-5243-8B69-DBB782371BF8}" type="presOf" srcId="{E80921B0-82F8-8748-A1B4-C47340BE96E8}" destId="{4B7E2690-C287-3E45-9A4C-B539FF234DFD}" srcOrd="0" destOrd="1" presId="urn:microsoft.com/office/officeart/2005/8/layout/bList2"/>
    <dgm:cxn modelId="{0E7E55BA-BFC3-BB44-B17B-4756603416E9}" type="presOf" srcId="{54937BDA-7049-2443-B502-2827EB9599D3}" destId="{B3971524-9FFF-144E-8ACE-7EDD3B7A6305}" srcOrd="0" destOrd="0" presId="urn:microsoft.com/office/officeart/2005/8/layout/bList2"/>
    <dgm:cxn modelId="{943F36BB-4FFD-3F43-A759-E8B3FA57705C}" srcId="{8F2EB5E0-C72E-8C40-BF32-3179B6435AD1}" destId="{AB2C841D-1E2C-CE4D-8288-702D0253B593}" srcOrd="1" destOrd="0" parTransId="{814BCEA7-5DAD-854F-A1C1-89BF1918C3A6}" sibTransId="{9F3E9465-EA47-CD4F-9CB0-CD1CF2E748FF}"/>
    <dgm:cxn modelId="{C35A94BB-3275-C743-A33A-12BE91079947}" type="presOf" srcId="{8F2EB5E0-C72E-8C40-BF32-3179B6435AD1}" destId="{01262773-745C-CE40-9429-4CDADA74F1F8}" srcOrd="1" destOrd="0" presId="urn:microsoft.com/office/officeart/2005/8/layout/bList2"/>
    <dgm:cxn modelId="{588F4DDA-2033-2142-99A6-D4D580498548}" srcId="{8F2EB5E0-C72E-8C40-BF32-3179B6435AD1}" destId="{60BBFA61-3F3F-F541-919D-9C4BA8A44A87}" srcOrd="2" destOrd="0" parTransId="{04B451C9-0810-414F-AC98-97BD9AFA282A}" sibTransId="{232444DE-B5BD-BC45-96A2-7C63A299A501}"/>
    <dgm:cxn modelId="{634A41DB-7DF0-9B4A-A063-FFAD9FE1C47B}" type="presOf" srcId="{1A70D792-D30A-EF45-868B-019D3D0B53B2}" destId="{0F819B3D-999F-7C40-B90C-9591A5E56CC4}" srcOrd="0" destOrd="0" presId="urn:microsoft.com/office/officeart/2005/8/layout/bList2"/>
    <dgm:cxn modelId="{E66221DE-2A71-6441-981A-59B05CFE87C7}" type="presOf" srcId="{8F1824F0-B1BC-2F48-95DF-4FA333B311A6}" destId="{323AB9C1-4391-AD40-A56B-DF9829AAFAD5}" srcOrd="0" destOrd="0" presId="urn:microsoft.com/office/officeart/2005/8/layout/bList2"/>
    <dgm:cxn modelId="{555DA4E0-3D58-AB4D-81F7-F66D812F2466}" srcId="{A1BDE058-44E3-D24F-9935-217194747A0A}" destId="{8F2EB5E0-C72E-8C40-BF32-3179B6435AD1}" srcOrd="0" destOrd="0" parTransId="{D1478532-9772-B148-B2FF-453BCCDCC578}" sibTransId="{1A70D792-D30A-EF45-868B-019D3D0B53B2}"/>
    <dgm:cxn modelId="{330D00E1-E2FB-9E41-975C-0981096B3F3B}" srcId="{578F0320-63CB-3744-A625-B2A74D11A2B7}" destId="{119CA27B-9F10-6E41-B892-051B302E325D}" srcOrd="0" destOrd="0" parTransId="{1A8716E9-960D-FE4C-AE7C-3E42C44F2175}" sibTransId="{B3184352-62D9-4B46-8272-611CB97B71C5}"/>
    <dgm:cxn modelId="{6EDED6E4-68D5-6744-8BCF-5CBB80160ECE}" srcId="{578F0320-63CB-3744-A625-B2A74D11A2B7}" destId="{E80921B0-82F8-8748-A1B4-C47340BE96E8}" srcOrd="1" destOrd="0" parTransId="{E108FE89-675B-6B43-B4C4-A0D5CAA32EAD}" sibTransId="{A6B28439-BF0B-9A46-AB3B-62B96A2A0FE4}"/>
    <dgm:cxn modelId="{6401B5E9-AA73-6A4C-A96D-CCE6FD5AE150}" srcId="{3DCA1620-F833-B641-84A8-5302F696B7A1}" destId="{1F7ECDE8-A146-9D47-B2A0-45241B001707}" srcOrd="0" destOrd="0" parTransId="{B57BC7BA-A568-5741-AF15-F1447CCCD232}" sibTransId="{7E6DD3DA-A0F1-244B-8E63-39020BACE7EF}"/>
    <dgm:cxn modelId="{6A8D66F0-C804-374B-8760-85ECAE438922}" type="presOf" srcId="{578F0320-63CB-3744-A625-B2A74D11A2B7}" destId="{61AAA6C7-D188-C140-9DFE-643A3A0A9BE4}" srcOrd="0" destOrd="0" presId="urn:microsoft.com/office/officeart/2005/8/layout/bList2"/>
    <dgm:cxn modelId="{65BE77F9-455F-4746-8EBB-6D9CA3661844}" type="presOf" srcId="{578F0320-63CB-3744-A625-B2A74D11A2B7}" destId="{426584E5-42D1-6F4F-89D4-DE9320DBD59C}" srcOrd="1" destOrd="0" presId="urn:microsoft.com/office/officeart/2005/8/layout/bList2"/>
    <dgm:cxn modelId="{ADC10FC6-19F3-F542-B2B0-0BE9BC0F28B4}" type="presParOf" srcId="{7E40C88F-C507-AE40-A523-90FB9082D65D}" destId="{EDCBC35F-8D44-234C-B46E-D08515EF5176}" srcOrd="0" destOrd="0" presId="urn:microsoft.com/office/officeart/2005/8/layout/bList2"/>
    <dgm:cxn modelId="{22A874EA-94AE-6D47-AD84-1B380A0508C6}" type="presParOf" srcId="{EDCBC35F-8D44-234C-B46E-D08515EF5176}" destId="{B3971524-9FFF-144E-8ACE-7EDD3B7A6305}" srcOrd="0" destOrd="0" presId="urn:microsoft.com/office/officeart/2005/8/layout/bList2"/>
    <dgm:cxn modelId="{F593D2ED-B88E-3149-8420-926EDE765315}" type="presParOf" srcId="{EDCBC35F-8D44-234C-B46E-D08515EF5176}" destId="{EB4CB75A-9667-D147-B1DC-122A561784C0}" srcOrd="1" destOrd="0" presId="urn:microsoft.com/office/officeart/2005/8/layout/bList2"/>
    <dgm:cxn modelId="{C7B00F96-1117-154B-A994-A72BDC6F2197}" type="presParOf" srcId="{EDCBC35F-8D44-234C-B46E-D08515EF5176}" destId="{01262773-745C-CE40-9429-4CDADA74F1F8}" srcOrd="2" destOrd="0" presId="urn:microsoft.com/office/officeart/2005/8/layout/bList2"/>
    <dgm:cxn modelId="{BA48258F-E220-314E-87A3-0F4B251F74C9}" type="presParOf" srcId="{EDCBC35F-8D44-234C-B46E-D08515EF5176}" destId="{AD299EA0-146A-0C45-9282-C05D64A2ACF4}" srcOrd="3" destOrd="0" presId="urn:microsoft.com/office/officeart/2005/8/layout/bList2"/>
    <dgm:cxn modelId="{B325DA42-809F-F642-8F5E-7E55783623DE}" type="presParOf" srcId="{7E40C88F-C507-AE40-A523-90FB9082D65D}" destId="{0F819B3D-999F-7C40-B90C-9591A5E56CC4}" srcOrd="1" destOrd="0" presId="urn:microsoft.com/office/officeart/2005/8/layout/bList2"/>
    <dgm:cxn modelId="{55308AED-5080-2340-8F8F-FA54414F8014}" type="presParOf" srcId="{7E40C88F-C507-AE40-A523-90FB9082D65D}" destId="{0FC33644-B5E4-0842-A5AB-1C73329C2BDA}" srcOrd="2" destOrd="0" presId="urn:microsoft.com/office/officeart/2005/8/layout/bList2"/>
    <dgm:cxn modelId="{CF0D97DF-E4D6-B442-947E-A8A0D8A23B9B}" type="presParOf" srcId="{0FC33644-B5E4-0842-A5AB-1C73329C2BDA}" destId="{4B7E2690-C287-3E45-9A4C-B539FF234DFD}" srcOrd="0" destOrd="0" presId="urn:microsoft.com/office/officeart/2005/8/layout/bList2"/>
    <dgm:cxn modelId="{8A792B02-4D38-6842-AC55-05840E41B33C}" type="presParOf" srcId="{0FC33644-B5E4-0842-A5AB-1C73329C2BDA}" destId="{61AAA6C7-D188-C140-9DFE-643A3A0A9BE4}" srcOrd="1" destOrd="0" presId="urn:microsoft.com/office/officeart/2005/8/layout/bList2"/>
    <dgm:cxn modelId="{AA508A4D-53DC-034B-B1E0-6B67E1B92636}" type="presParOf" srcId="{0FC33644-B5E4-0842-A5AB-1C73329C2BDA}" destId="{426584E5-42D1-6F4F-89D4-DE9320DBD59C}" srcOrd="2" destOrd="0" presId="urn:microsoft.com/office/officeart/2005/8/layout/bList2"/>
    <dgm:cxn modelId="{11F03AD2-44E2-6F46-839C-7C91B6C71940}" type="presParOf" srcId="{0FC33644-B5E4-0842-A5AB-1C73329C2BDA}" destId="{862BFDDC-9C89-9247-84D6-331D4B879F96}" srcOrd="3" destOrd="0" presId="urn:microsoft.com/office/officeart/2005/8/layout/bList2"/>
    <dgm:cxn modelId="{032FA219-19D0-8440-BBF6-A57720A740B9}" type="presParOf" srcId="{7E40C88F-C507-AE40-A523-90FB9082D65D}" destId="{323AB9C1-4391-AD40-A56B-DF9829AAFAD5}" srcOrd="3" destOrd="0" presId="urn:microsoft.com/office/officeart/2005/8/layout/bList2"/>
    <dgm:cxn modelId="{8F943B74-CA35-6A47-B12E-000A3CB5651B}" type="presParOf" srcId="{7E40C88F-C507-AE40-A523-90FB9082D65D}" destId="{1D06C9C5-AFFE-3B47-A936-E2759E1DC23C}" srcOrd="4" destOrd="0" presId="urn:microsoft.com/office/officeart/2005/8/layout/bList2"/>
    <dgm:cxn modelId="{F9FD93E3-2ECC-844B-AD65-B0E3B433062A}" type="presParOf" srcId="{1D06C9C5-AFFE-3B47-A936-E2759E1DC23C}" destId="{1C506FAB-1C3E-C141-811B-F3AB70838860}" srcOrd="0" destOrd="0" presId="urn:microsoft.com/office/officeart/2005/8/layout/bList2"/>
    <dgm:cxn modelId="{C8531FB8-AB5B-AD48-A10E-68121271922B}" type="presParOf" srcId="{1D06C9C5-AFFE-3B47-A936-E2759E1DC23C}" destId="{9094910B-A11F-0943-9B0F-4B64D5DA8CE0}" srcOrd="1" destOrd="0" presId="urn:microsoft.com/office/officeart/2005/8/layout/bList2"/>
    <dgm:cxn modelId="{500D50B5-50A4-D442-A249-7BD29B5E33A0}" type="presParOf" srcId="{1D06C9C5-AFFE-3B47-A936-E2759E1DC23C}" destId="{53CC2A68-84C2-D54E-8AA2-666806082DB1}" srcOrd="2" destOrd="0" presId="urn:microsoft.com/office/officeart/2005/8/layout/bList2"/>
    <dgm:cxn modelId="{D8138DD2-C445-EA46-A4D6-B09A64EB8233}" type="presParOf" srcId="{1D06C9C5-AFFE-3B47-A936-E2759E1DC23C}" destId="{DB0B1174-5302-104B-B72A-091C8884C2D5}"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A211D9-C58E-794F-8080-1351B7783687}" type="doc">
      <dgm:prSet loTypeId="urn:microsoft.com/office/officeart/2005/8/layout/hList1" loCatId="process" qsTypeId="urn:microsoft.com/office/officeart/2005/8/quickstyle/simple1" qsCatId="simple" csTypeId="urn:microsoft.com/office/officeart/2005/8/colors/accent1_2" csCatId="accent1" phldr="1"/>
      <dgm:spPr/>
      <dgm:t>
        <a:bodyPr/>
        <a:lstStyle/>
        <a:p>
          <a:endParaRPr lang="en-US"/>
        </a:p>
      </dgm:t>
    </dgm:pt>
    <dgm:pt modelId="{6054DDCA-127A-E94C-914D-F2486C2907B8}">
      <dgm:prSet phldrT="[Text]" custT="1"/>
      <dgm:spPr/>
      <dgm:t>
        <a:bodyPr/>
        <a:lstStyle/>
        <a:p>
          <a:r>
            <a:rPr lang="de-DE" sz="2400"/>
            <a:t>The PEERING testbed</a:t>
          </a:r>
          <a:endParaRPr lang="en-US" sz="2400"/>
        </a:p>
      </dgm:t>
    </dgm:pt>
    <dgm:pt modelId="{26C33062-4507-0842-91E1-83C986520905}" type="parTrans" cxnId="{CC0FD50B-C01E-054A-A5DB-8B2F59E8EDBA}">
      <dgm:prSet/>
      <dgm:spPr/>
      <dgm:t>
        <a:bodyPr/>
        <a:lstStyle/>
        <a:p>
          <a:endParaRPr lang="en-US" sz="2800"/>
        </a:p>
      </dgm:t>
    </dgm:pt>
    <dgm:pt modelId="{52A2676C-98F9-AE4D-8FAD-76171D97075F}" type="sibTrans" cxnId="{CC0FD50B-C01E-054A-A5DB-8B2F59E8EDBA}">
      <dgm:prSet/>
      <dgm:spPr/>
      <dgm:t>
        <a:bodyPr/>
        <a:lstStyle/>
        <a:p>
          <a:endParaRPr lang="en-US" sz="2800"/>
        </a:p>
      </dgm:t>
    </dgm:pt>
    <dgm:pt modelId="{5C1CC36A-2CB0-F142-BDB9-419BA3EE1C26}">
      <dgm:prSet phldrT="[Text]" custT="1"/>
      <dgm:spPr/>
      <dgm:t>
        <a:bodyPr/>
        <a:lstStyle/>
        <a:p>
          <a:r>
            <a:rPr lang="de-DE" sz="2000"/>
            <a:t>180 IPv4 and 152 IPv6 neighboring ASes</a:t>
          </a:r>
          <a:endParaRPr lang="en-US" sz="2000"/>
        </a:p>
      </dgm:t>
    </dgm:pt>
    <dgm:pt modelId="{BFFA1CB8-0EA9-2743-AA5B-ECBADFA6DD95}" type="parTrans" cxnId="{85D9A7DA-DD51-7D47-976A-0B25E6A63AA9}">
      <dgm:prSet/>
      <dgm:spPr/>
      <dgm:t>
        <a:bodyPr/>
        <a:lstStyle/>
        <a:p>
          <a:endParaRPr lang="en-US" sz="2800"/>
        </a:p>
      </dgm:t>
    </dgm:pt>
    <dgm:pt modelId="{120CFCA1-088E-2D41-8A20-25C5F1C9BA36}" type="sibTrans" cxnId="{85D9A7DA-DD51-7D47-976A-0B25E6A63AA9}">
      <dgm:prSet/>
      <dgm:spPr/>
      <dgm:t>
        <a:bodyPr/>
        <a:lstStyle/>
        <a:p>
          <a:endParaRPr lang="en-US" sz="2800"/>
        </a:p>
      </dgm:t>
    </dgm:pt>
    <dgm:pt modelId="{B4F0DC16-7ADD-1E43-9EFE-D767D1E9DD93}">
      <dgm:prSet phldrT="[Text]" custT="1"/>
      <dgm:spPr/>
      <dgm:t>
        <a:bodyPr/>
        <a:lstStyle/>
        <a:p>
          <a:pPr>
            <a:buFont typeface="Arial" panose="020B0604020202020204" pitchFamily="34" charset="0"/>
            <a:buChar char="•"/>
          </a:pPr>
          <a:r>
            <a:rPr lang="en-US" sz="2000"/>
            <a:t>8 IPv4 and 9 IPv6 neighboring ASes redistributed HSPs</a:t>
          </a:r>
        </a:p>
      </dgm:t>
    </dgm:pt>
    <dgm:pt modelId="{268DD8D9-D831-E845-8402-8CAE7EAF4DD7}" type="parTrans" cxnId="{92F13664-A020-3F4E-970A-9E61D2D68615}">
      <dgm:prSet/>
      <dgm:spPr/>
      <dgm:t>
        <a:bodyPr/>
        <a:lstStyle/>
        <a:p>
          <a:endParaRPr lang="en-US" sz="2800"/>
        </a:p>
      </dgm:t>
    </dgm:pt>
    <dgm:pt modelId="{8EEFC1DA-63D4-8E4D-94C5-CD7B8B7AABE6}" type="sibTrans" cxnId="{92F13664-A020-3F4E-970A-9E61D2D68615}">
      <dgm:prSet/>
      <dgm:spPr/>
      <dgm:t>
        <a:bodyPr/>
        <a:lstStyle/>
        <a:p>
          <a:endParaRPr lang="en-US" sz="2800"/>
        </a:p>
      </dgm:t>
    </dgm:pt>
    <dgm:pt modelId="{1082CB6A-346D-6C4E-B619-31EA86D3C922}">
      <dgm:prSet phldrT="[Text]" custT="1"/>
      <dgm:spPr/>
      <dgm:t>
        <a:bodyPr/>
        <a:lstStyle/>
        <a:p>
          <a:r>
            <a:rPr lang="de-DE" sz="2000"/>
            <a:t>﻿</a:t>
          </a:r>
          <a:r>
            <a:rPr lang="de-DE" sz="2400"/>
            <a:t>RIPE Atlas probes</a:t>
          </a:r>
          <a:endParaRPr lang="en-US" sz="2000"/>
        </a:p>
      </dgm:t>
    </dgm:pt>
    <dgm:pt modelId="{EBEE8DEA-F268-D14B-BCDA-798332423ED7}" type="parTrans" cxnId="{4C353CEC-AC86-DD43-851F-0D2D6A2592F5}">
      <dgm:prSet/>
      <dgm:spPr/>
      <dgm:t>
        <a:bodyPr/>
        <a:lstStyle/>
        <a:p>
          <a:endParaRPr lang="en-US" sz="2800"/>
        </a:p>
      </dgm:t>
    </dgm:pt>
    <dgm:pt modelId="{4C9A69D4-D42D-7C49-B0E7-49CCFA6AD52F}" type="sibTrans" cxnId="{4C353CEC-AC86-DD43-851F-0D2D6A2592F5}">
      <dgm:prSet/>
      <dgm:spPr/>
      <dgm:t>
        <a:bodyPr/>
        <a:lstStyle/>
        <a:p>
          <a:endParaRPr lang="en-US" sz="2800"/>
        </a:p>
      </dgm:t>
    </dgm:pt>
    <dgm:pt modelId="{AA121FA6-9D11-7F48-9B4B-7E6FBF81D989}">
      <dgm:prSet phldrT="[Text]" custT="1"/>
      <dgm:spPr/>
      <dgm:t>
        <a:bodyPr/>
        <a:lstStyle/>
        <a:p>
          <a:pPr>
            <a:buFont typeface="Arial" panose="020B0604020202020204" pitchFamily="34" charset="0"/>
            <a:buChar char="•"/>
          </a:pPr>
          <a:r>
            <a:rPr lang="de-DE" sz="2000"/>
            <a:t>﻿To maximize AS coverage - one probe per AS</a:t>
          </a:r>
          <a:endParaRPr lang="en-US" sz="2000"/>
        </a:p>
      </dgm:t>
    </dgm:pt>
    <dgm:pt modelId="{6A659271-CDB5-B74C-9D3F-81B53384D97F}" type="parTrans" cxnId="{FE5702CE-ADE0-EC4B-90E4-9A8CBF3A97D9}">
      <dgm:prSet/>
      <dgm:spPr/>
      <dgm:t>
        <a:bodyPr/>
        <a:lstStyle/>
        <a:p>
          <a:endParaRPr lang="en-US" sz="2800"/>
        </a:p>
      </dgm:t>
    </dgm:pt>
    <dgm:pt modelId="{83C2EE5D-0E1B-1840-B87B-D0BE13D71666}" type="sibTrans" cxnId="{FE5702CE-ADE0-EC4B-90E4-9A8CBF3A97D9}">
      <dgm:prSet/>
      <dgm:spPr/>
      <dgm:t>
        <a:bodyPr/>
        <a:lstStyle/>
        <a:p>
          <a:endParaRPr lang="en-US" sz="2800"/>
        </a:p>
      </dgm:t>
    </dgm:pt>
    <dgm:pt modelId="{F4E84AC4-38F7-D84A-AED4-E051E532EE1F}">
      <dgm:prSet phldrT="[Text]" custT="1"/>
      <dgm:spPr/>
      <dgm:t>
        <a:bodyPr/>
        <a:lstStyle/>
        <a:p>
          <a:r>
            <a:rPr lang="de-DE" sz="2400"/>
            <a:t>Experimemt design</a:t>
          </a:r>
        </a:p>
      </dgm:t>
    </dgm:pt>
    <dgm:pt modelId="{A65EA8C1-A850-7343-AE00-55CD37752C9A}" type="parTrans" cxnId="{3B065789-5EFE-604E-8854-9FAC974F5603}">
      <dgm:prSet/>
      <dgm:spPr/>
      <dgm:t>
        <a:bodyPr/>
        <a:lstStyle/>
        <a:p>
          <a:endParaRPr lang="en-US" sz="2800"/>
        </a:p>
      </dgm:t>
    </dgm:pt>
    <dgm:pt modelId="{E4FE4133-AC32-1A45-9703-BB85B2486712}" type="sibTrans" cxnId="{3B065789-5EFE-604E-8854-9FAC974F5603}">
      <dgm:prSet/>
      <dgm:spPr/>
      <dgm:t>
        <a:bodyPr/>
        <a:lstStyle/>
        <a:p>
          <a:endParaRPr lang="en-US" sz="2800"/>
        </a:p>
      </dgm:t>
    </dgm:pt>
    <dgm:pt modelId="{404CEBC1-8237-F347-8A6A-31DC1A420813}">
      <dgm:prSet custT="1"/>
      <dgm:spPr/>
      <dgm:t>
        <a:bodyPr/>
        <a:lstStyle/>
        <a:p>
          <a:pPr rtl="0"/>
          <a:r>
            <a:rPr lang="de-DE" sz="2000"/>
            <a:t>﻿prefer dual-stack probes</a:t>
          </a:r>
        </a:p>
      </dgm:t>
    </dgm:pt>
    <dgm:pt modelId="{3301007C-23B4-D54A-9FAF-F650D3ABD736}" type="parTrans" cxnId="{955D7ADB-3E97-7541-B752-2DFD7BADCDE8}">
      <dgm:prSet/>
      <dgm:spPr/>
      <dgm:t>
        <a:bodyPr/>
        <a:lstStyle/>
        <a:p>
          <a:endParaRPr lang="en-US" sz="2800"/>
        </a:p>
      </dgm:t>
    </dgm:pt>
    <dgm:pt modelId="{B5B58B09-9080-884F-8AF3-E2571AF6AF5E}" type="sibTrans" cxnId="{955D7ADB-3E97-7541-B752-2DFD7BADCDE8}">
      <dgm:prSet/>
      <dgm:spPr/>
      <dgm:t>
        <a:bodyPr/>
        <a:lstStyle/>
        <a:p>
          <a:endParaRPr lang="en-US" sz="2800"/>
        </a:p>
      </dgm:t>
    </dgm:pt>
    <dgm:pt modelId="{C18C0714-5B29-3047-B82D-D68410C5CD37}">
      <dgm:prSet custT="1"/>
      <dgm:spPr/>
      <dgm:t>
        <a:bodyPr/>
        <a:lstStyle/>
        <a:p>
          <a:pPr rtl="0"/>
          <a:r>
            <a:rPr lang="de-DE" sz="2000"/>
            <a:t>Highest stable </a:t>
          </a:r>
        </a:p>
      </dgm:t>
    </dgm:pt>
    <dgm:pt modelId="{8EF23AE9-9E66-E34B-8DA1-A5F2A8D53202}" type="parTrans" cxnId="{67D07C99-A315-F949-9150-DE70F02466F1}">
      <dgm:prSet/>
      <dgm:spPr/>
      <dgm:t>
        <a:bodyPr/>
        <a:lstStyle/>
        <a:p>
          <a:endParaRPr lang="en-US" sz="2800"/>
        </a:p>
      </dgm:t>
    </dgm:pt>
    <dgm:pt modelId="{71614561-4009-A247-BE4B-A0692A0F184A}" type="sibTrans" cxnId="{67D07C99-A315-F949-9150-DE70F02466F1}">
      <dgm:prSet/>
      <dgm:spPr/>
      <dgm:t>
        <a:bodyPr/>
        <a:lstStyle/>
        <a:p>
          <a:endParaRPr lang="en-US" sz="2800"/>
        </a:p>
      </dgm:t>
    </dgm:pt>
    <dgm:pt modelId="{38BFDA83-F723-4746-A699-86702F03188B}">
      <dgm:prSet phldrT="[Text]" custT="1"/>
      <dgm:spPr/>
      <dgm:t>
        <a:bodyPr/>
        <a:lstStyle/>
        <a:p>
          <a:r>
            <a:rPr lang="de-DE" sz="2000"/>
            <a:t>announce HSP and anchors</a:t>
          </a:r>
        </a:p>
      </dgm:t>
    </dgm:pt>
    <dgm:pt modelId="{530A8DF6-7667-BF43-8A71-3985B80CF823}" type="parTrans" cxnId="{FC2AF3EA-3A3D-5F43-A04F-7018A1FB6E50}">
      <dgm:prSet/>
      <dgm:spPr/>
      <dgm:t>
        <a:bodyPr/>
        <a:lstStyle/>
        <a:p>
          <a:endParaRPr lang="en-US" sz="2800"/>
        </a:p>
      </dgm:t>
    </dgm:pt>
    <dgm:pt modelId="{FD351F7B-3380-6144-B95C-7DD71FA7A536}" type="sibTrans" cxnId="{FC2AF3EA-3A3D-5F43-A04F-7018A1FB6E50}">
      <dgm:prSet/>
      <dgm:spPr/>
      <dgm:t>
        <a:bodyPr/>
        <a:lstStyle/>
        <a:p>
          <a:endParaRPr lang="en-US" sz="2800"/>
        </a:p>
      </dgm:t>
    </dgm:pt>
    <dgm:pt modelId="{69E061FC-C639-E142-BAF3-D2DF118886EC}">
      <dgm:prSet phldrT="[Text]" custT="1"/>
      <dgm:spPr/>
      <dgm:t>
        <a:bodyPr/>
        <a:lstStyle/>
        <a:p>
          <a:r>
            <a:rPr lang="de-DE" sz="2000"/>
            <a:t>wait convergence</a:t>
          </a:r>
        </a:p>
      </dgm:t>
    </dgm:pt>
    <dgm:pt modelId="{04E52E58-C780-064E-A8B6-0F7FA9106B09}" type="parTrans" cxnId="{595F6F92-AD85-474D-B1BE-3F43FF8A7E0F}">
      <dgm:prSet/>
      <dgm:spPr/>
      <dgm:t>
        <a:bodyPr/>
        <a:lstStyle/>
        <a:p>
          <a:endParaRPr lang="en-US" sz="2800"/>
        </a:p>
      </dgm:t>
    </dgm:pt>
    <dgm:pt modelId="{F68197F2-405D-7944-B8DE-5A3A17E8C9D7}" type="sibTrans" cxnId="{595F6F92-AD85-474D-B1BE-3F43FF8A7E0F}">
      <dgm:prSet/>
      <dgm:spPr/>
      <dgm:t>
        <a:bodyPr/>
        <a:lstStyle/>
        <a:p>
          <a:endParaRPr lang="en-US" sz="2800"/>
        </a:p>
      </dgm:t>
    </dgm:pt>
    <dgm:pt modelId="{F73BE574-762E-6241-BFD1-CBBF4FAAA7AE}">
      <dgm:prSet phldrT="[Text]" custT="1"/>
      <dgm:spPr/>
      <dgm:t>
        <a:bodyPr/>
        <a:lstStyle/>
        <a:p>
          <a:r>
            <a:rPr lang="de-DE" sz="2000"/>
            <a:t>run paris-traceroutes from all probes</a:t>
          </a:r>
        </a:p>
      </dgm:t>
    </dgm:pt>
    <dgm:pt modelId="{B7F35202-05DC-C049-82B1-22C2D3929A42}" type="parTrans" cxnId="{012C4C25-6AEC-8D4F-882B-9BFDB36FD4F9}">
      <dgm:prSet/>
      <dgm:spPr/>
      <dgm:t>
        <a:bodyPr/>
        <a:lstStyle/>
        <a:p>
          <a:endParaRPr lang="en-US" sz="2800"/>
        </a:p>
      </dgm:t>
    </dgm:pt>
    <dgm:pt modelId="{EB84969C-9FE3-6344-B56B-0EBE0002791E}" type="sibTrans" cxnId="{012C4C25-6AEC-8D4F-882B-9BFDB36FD4F9}">
      <dgm:prSet/>
      <dgm:spPr/>
      <dgm:t>
        <a:bodyPr/>
        <a:lstStyle/>
        <a:p>
          <a:endParaRPr lang="en-US" sz="2800"/>
        </a:p>
      </dgm:t>
    </dgm:pt>
    <dgm:pt modelId="{C950428B-4F9F-5E4A-95D2-A9A581BFC3EE}">
      <dgm:prSet phldrT="[Text]" custT="1"/>
      <dgm:spPr/>
      <dgm:t>
        <a:bodyPr/>
        <a:lstStyle/>
        <a:p>
          <a:r>
            <a:rPr lang="de-DE" sz="1600"/>
            <a:t>simultaneously issue ICMP, TCP, and UDP probing</a:t>
          </a:r>
        </a:p>
      </dgm:t>
    </dgm:pt>
    <dgm:pt modelId="{A63B1168-E83E-614F-8899-D75B0F82F31D}" type="parTrans" cxnId="{38ECFF58-1CC2-3848-B080-D34E94C4BEAD}">
      <dgm:prSet/>
      <dgm:spPr/>
      <dgm:t>
        <a:bodyPr/>
        <a:lstStyle/>
        <a:p>
          <a:endParaRPr lang="en-US" sz="2800"/>
        </a:p>
      </dgm:t>
    </dgm:pt>
    <dgm:pt modelId="{066B1CDC-C291-8048-9D64-7781B8E5AA96}" type="sibTrans" cxnId="{38ECFF58-1CC2-3848-B080-D34E94C4BEAD}">
      <dgm:prSet/>
      <dgm:spPr/>
      <dgm:t>
        <a:bodyPr/>
        <a:lstStyle/>
        <a:p>
          <a:endParaRPr lang="en-US" sz="2800"/>
        </a:p>
      </dgm:t>
    </dgm:pt>
    <dgm:pt modelId="{044BF44F-5371-6047-9031-E68A0C8BA14C}">
      <dgm:prSet phldrT="[Text]" custT="1"/>
      <dgm:spPr/>
      <dgm:t>
        <a:bodyPr/>
        <a:lstStyle/>
        <a:p>
          <a:r>
            <a:rPr lang="de-DE" sz="1800"/>
            <a:t> withdraw prefixes</a:t>
          </a:r>
        </a:p>
      </dgm:t>
    </dgm:pt>
    <dgm:pt modelId="{A0D90FE2-7D44-8146-9E23-BDAD61265C36}" type="parTrans" cxnId="{9D3D9481-9340-FF4A-AE70-32D8DE4410FF}">
      <dgm:prSet/>
      <dgm:spPr/>
      <dgm:t>
        <a:bodyPr/>
        <a:lstStyle/>
        <a:p>
          <a:endParaRPr lang="en-US" sz="2800"/>
        </a:p>
      </dgm:t>
    </dgm:pt>
    <dgm:pt modelId="{B4C37713-EDD5-8941-9E4E-ED853C3C9AE6}" type="sibTrans" cxnId="{9D3D9481-9340-FF4A-AE70-32D8DE4410FF}">
      <dgm:prSet/>
      <dgm:spPr/>
      <dgm:t>
        <a:bodyPr/>
        <a:lstStyle/>
        <a:p>
          <a:endParaRPr lang="en-US" sz="2800"/>
        </a:p>
      </dgm:t>
    </dgm:pt>
    <dgm:pt modelId="{F00565C8-F187-1B49-A2FC-44C4803C8251}">
      <dgm:prSet phldrT="[Text]" custT="1"/>
      <dgm:spPr/>
      <dgm:t>
        <a:bodyPr/>
        <a:lstStyle/>
        <a:p>
          <a:r>
            <a:rPr lang="de-DE" sz="2000"/>
            <a:t>map traceroutes to AS Paths using bdrmapit</a:t>
          </a:r>
        </a:p>
      </dgm:t>
    </dgm:pt>
    <dgm:pt modelId="{0B0C7789-771A-3248-ADED-9A5AA67AE3A5}" type="parTrans" cxnId="{04749791-D0C4-F54F-94B7-46D23B44565B}">
      <dgm:prSet/>
      <dgm:spPr/>
      <dgm:t>
        <a:bodyPr/>
        <a:lstStyle/>
        <a:p>
          <a:endParaRPr lang="en-US" sz="2800"/>
        </a:p>
      </dgm:t>
    </dgm:pt>
    <dgm:pt modelId="{A0904924-9B96-D840-87E1-04A112FB9221}" type="sibTrans" cxnId="{04749791-D0C4-F54F-94B7-46D23B44565B}">
      <dgm:prSet/>
      <dgm:spPr/>
      <dgm:t>
        <a:bodyPr/>
        <a:lstStyle/>
        <a:p>
          <a:endParaRPr lang="en-US" sz="2800"/>
        </a:p>
      </dgm:t>
    </dgm:pt>
    <dgm:pt modelId="{331C6654-83BF-A44C-85E8-474DCDE0A0B5}">
      <dgm:prSet phldrT="[Text]" custT="1"/>
      <dgm:spPr/>
      <dgm:t>
        <a:bodyPr/>
        <a:lstStyle/>
        <a:p>
          <a:pPr>
            <a:buFont typeface="Arial" panose="020B0604020202020204" pitchFamily="34" charset="0"/>
            <a:buChar char="•"/>
          </a:pPr>
          <a:r>
            <a:rPr lang="en-US" sz="2000"/>
            <a:t>﻿</a:t>
          </a:r>
          <a:r>
            <a:rPr lang="en-US" sz="1800"/>
            <a:t>IPv4:184.164.240.0/23</a:t>
          </a:r>
          <a:endParaRPr lang="en-US" sz="2000"/>
        </a:p>
      </dgm:t>
    </dgm:pt>
    <dgm:pt modelId="{740ACCE4-8FA4-794D-A876-278B84DC3046}" type="parTrans" cxnId="{0EDEC35E-ED56-E04D-9FF8-FA2ABF42ACA5}">
      <dgm:prSet/>
      <dgm:spPr/>
      <dgm:t>
        <a:bodyPr/>
        <a:lstStyle/>
        <a:p>
          <a:endParaRPr lang="en-US"/>
        </a:p>
      </dgm:t>
    </dgm:pt>
    <dgm:pt modelId="{D539DAA7-0DCE-AE4C-A844-0E5E2627FAF3}" type="sibTrans" cxnId="{0EDEC35E-ED56-E04D-9FF8-FA2ABF42ACA5}">
      <dgm:prSet/>
      <dgm:spPr/>
      <dgm:t>
        <a:bodyPr/>
        <a:lstStyle/>
        <a:p>
          <a:endParaRPr lang="en-US"/>
        </a:p>
      </dgm:t>
    </dgm:pt>
    <dgm:pt modelId="{DCA7D4CB-FE67-1748-B3F6-8A33DC5D37A2}">
      <dgm:prSet phldrT="[Text]" custT="1"/>
      <dgm:spPr/>
      <dgm:t>
        <a:bodyPr/>
        <a:lstStyle/>
        <a:p>
          <a:pPr rtl="0">
            <a:buFont typeface="Arial" panose="020B0604020202020204" pitchFamily="34" charset="0"/>
            <a:buNone/>
          </a:pPr>
          <a:r>
            <a:rPr lang="en-US" sz="2000"/>
            <a:t>Used Prefixes</a:t>
          </a:r>
        </a:p>
      </dgm:t>
    </dgm:pt>
    <dgm:pt modelId="{44FD2CB5-1611-8642-BC42-9FA7F844AAF4}" type="parTrans" cxnId="{6B9A0BB2-31A6-7C44-84C9-C7B08B38DF72}">
      <dgm:prSet/>
      <dgm:spPr/>
      <dgm:t>
        <a:bodyPr/>
        <a:lstStyle/>
        <a:p>
          <a:endParaRPr lang="en-US"/>
        </a:p>
      </dgm:t>
    </dgm:pt>
    <dgm:pt modelId="{3EDD839C-6142-DE4F-906C-5D2399E61426}" type="sibTrans" cxnId="{6B9A0BB2-31A6-7C44-84C9-C7B08B38DF72}">
      <dgm:prSet/>
      <dgm:spPr/>
      <dgm:t>
        <a:bodyPr/>
        <a:lstStyle/>
        <a:p>
          <a:endParaRPr lang="en-US"/>
        </a:p>
      </dgm:t>
    </dgm:pt>
    <dgm:pt modelId="{88376EFB-DF7A-3C4B-9A63-0DA36F957850}">
      <dgm:prSet phldrT="[Text]" custT="1"/>
      <dgm:spPr/>
      <dgm:t>
        <a:bodyPr/>
        <a:lstStyle/>
        <a:p>
          <a:pPr rtl="0">
            <a:buFont typeface="Arial" panose="020B0604020202020204" pitchFamily="34" charset="0"/>
            <a:buNone/>
          </a:pPr>
          <a:endParaRPr lang="en-US" sz="2000"/>
        </a:p>
      </dgm:t>
    </dgm:pt>
    <dgm:pt modelId="{17112342-DD8C-8344-9CD8-22252CDAD71D}" type="parTrans" cxnId="{5A645C07-3D38-604D-9861-11932B4C8242}">
      <dgm:prSet/>
      <dgm:spPr/>
      <dgm:t>
        <a:bodyPr/>
        <a:lstStyle/>
        <a:p>
          <a:endParaRPr lang="en-US"/>
        </a:p>
      </dgm:t>
    </dgm:pt>
    <dgm:pt modelId="{ECA9DD6E-F068-A64C-A406-04D64C23DA56}" type="sibTrans" cxnId="{5A645C07-3D38-604D-9861-11932B4C8242}">
      <dgm:prSet/>
      <dgm:spPr/>
      <dgm:t>
        <a:bodyPr/>
        <a:lstStyle/>
        <a:p>
          <a:endParaRPr lang="en-US"/>
        </a:p>
      </dgm:t>
    </dgm:pt>
    <dgm:pt modelId="{9FF7A371-A74B-5542-BDC2-7BCA55055A4E}">
      <dgm:prSet phldrT="[Text]" custT="1"/>
      <dgm:spPr/>
      <dgm:t>
        <a:bodyPr/>
        <a:lstStyle/>
        <a:p>
          <a:pPr>
            <a:buFont typeface="Arial" panose="020B0604020202020204" pitchFamily="34" charset="0"/>
            <a:buChar char="•"/>
          </a:pPr>
          <a:r>
            <a:rPr lang="en-US" sz="1800"/>
            <a:t>IPv6:2804:269c:4::/46</a:t>
          </a:r>
          <a:endParaRPr lang="en-US" sz="2000"/>
        </a:p>
      </dgm:t>
    </dgm:pt>
    <dgm:pt modelId="{9CCF5B38-BE85-7843-B9AE-19F70880266C}" type="parTrans" cxnId="{B01560D8-8136-0146-937C-F5F2D3BCEE53}">
      <dgm:prSet/>
      <dgm:spPr/>
      <dgm:t>
        <a:bodyPr/>
        <a:lstStyle/>
        <a:p>
          <a:endParaRPr lang="en-US"/>
        </a:p>
      </dgm:t>
    </dgm:pt>
    <dgm:pt modelId="{1AE87EDD-9CF4-3741-9DA3-C9099E2D69F3}" type="sibTrans" cxnId="{B01560D8-8136-0146-937C-F5F2D3BCEE53}">
      <dgm:prSet/>
      <dgm:spPr/>
      <dgm:t>
        <a:bodyPr/>
        <a:lstStyle/>
        <a:p>
          <a:endParaRPr lang="en-US"/>
        </a:p>
      </dgm:t>
    </dgm:pt>
    <dgm:pt modelId="{FA7D4327-179C-EE49-B29A-FBB99E4A24A0}" type="pres">
      <dgm:prSet presAssocID="{E1A211D9-C58E-794F-8080-1351B7783687}" presName="Name0" presStyleCnt="0">
        <dgm:presLayoutVars>
          <dgm:dir/>
          <dgm:animLvl val="lvl"/>
          <dgm:resizeHandles val="exact"/>
        </dgm:presLayoutVars>
      </dgm:prSet>
      <dgm:spPr/>
    </dgm:pt>
    <dgm:pt modelId="{931A62A1-AB75-1446-9B72-346374A8D2EE}" type="pres">
      <dgm:prSet presAssocID="{6054DDCA-127A-E94C-914D-F2486C2907B8}" presName="composite" presStyleCnt="0"/>
      <dgm:spPr/>
    </dgm:pt>
    <dgm:pt modelId="{7CE6ADEF-D713-C44A-8FC3-7AA1AC286717}" type="pres">
      <dgm:prSet presAssocID="{6054DDCA-127A-E94C-914D-F2486C2907B8}" presName="parTx" presStyleLbl="alignNode1" presStyleIdx="0" presStyleCnt="3">
        <dgm:presLayoutVars>
          <dgm:chMax val="0"/>
          <dgm:chPref val="0"/>
          <dgm:bulletEnabled val="1"/>
        </dgm:presLayoutVars>
      </dgm:prSet>
      <dgm:spPr/>
    </dgm:pt>
    <dgm:pt modelId="{2E56E928-875E-BF42-AF37-95716B4B9F38}" type="pres">
      <dgm:prSet presAssocID="{6054DDCA-127A-E94C-914D-F2486C2907B8}" presName="desTx" presStyleLbl="alignAccFollowNode1" presStyleIdx="0" presStyleCnt="3">
        <dgm:presLayoutVars>
          <dgm:bulletEnabled val="1"/>
        </dgm:presLayoutVars>
      </dgm:prSet>
      <dgm:spPr/>
    </dgm:pt>
    <dgm:pt modelId="{6B1E0B91-F6F3-F745-B9E3-A4C1029E30B0}" type="pres">
      <dgm:prSet presAssocID="{52A2676C-98F9-AE4D-8FAD-76171D97075F}" presName="space" presStyleCnt="0"/>
      <dgm:spPr/>
    </dgm:pt>
    <dgm:pt modelId="{21FA8F01-4655-F247-ADDD-C924B2607115}" type="pres">
      <dgm:prSet presAssocID="{1082CB6A-346D-6C4E-B619-31EA86D3C922}" presName="composite" presStyleCnt="0"/>
      <dgm:spPr/>
    </dgm:pt>
    <dgm:pt modelId="{97873C66-F14F-BD42-9DD2-E02F2292BAD5}" type="pres">
      <dgm:prSet presAssocID="{1082CB6A-346D-6C4E-B619-31EA86D3C922}" presName="parTx" presStyleLbl="alignNode1" presStyleIdx="1" presStyleCnt="3">
        <dgm:presLayoutVars>
          <dgm:chMax val="0"/>
          <dgm:chPref val="0"/>
          <dgm:bulletEnabled val="1"/>
        </dgm:presLayoutVars>
      </dgm:prSet>
      <dgm:spPr/>
    </dgm:pt>
    <dgm:pt modelId="{AE040884-C637-D846-A053-84D93218CE0B}" type="pres">
      <dgm:prSet presAssocID="{1082CB6A-346D-6C4E-B619-31EA86D3C922}" presName="desTx" presStyleLbl="alignAccFollowNode1" presStyleIdx="1" presStyleCnt="3">
        <dgm:presLayoutVars>
          <dgm:bulletEnabled val="1"/>
        </dgm:presLayoutVars>
      </dgm:prSet>
      <dgm:spPr/>
    </dgm:pt>
    <dgm:pt modelId="{22485E77-9257-B348-A458-D725862B1809}" type="pres">
      <dgm:prSet presAssocID="{4C9A69D4-D42D-7C49-B0E7-49CCFA6AD52F}" presName="space" presStyleCnt="0"/>
      <dgm:spPr/>
    </dgm:pt>
    <dgm:pt modelId="{2804C65F-AD48-6A44-9184-85EEB71B8AC2}" type="pres">
      <dgm:prSet presAssocID="{F4E84AC4-38F7-D84A-AED4-E051E532EE1F}" presName="composite" presStyleCnt="0"/>
      <dgm:spPr/>
    </dgm:pt>
    <dgm:pt modelId="{7A42BF5D-1DA4-AC4C-A3BE-A40B0B17A20C}" type="pres">
      <dgm:prSet presAssocID="{F4E84AC4-38F7-D84A-AED4-E051E532EE1F}" presName="parTx" presStyleLbl="alignNode1" presStyleIdx="2" presStyleCnt="3">
        <dgm:presLayoutVars>
          <dgm:chMax val="0"/>
          <dgm:chPref val="0"/>
          <dgm:bulletEnabled val="1"/>
        </dgm:presLayoutVars>
      </dgm:prSet>
      <dgm:spPr/>
    </dgm:pt>
    <dgm:pt modelId="{DA520568-B8A4-E848-BB7D-C350E63F2D3A}" type="pres">
      <dgm:prSet presAssocID="{F4E84AC4-38F7-D84A-AED4-E051E532EE1F}" presName="desTx" presStyleLbl="alignAccFollowNode1" presStyleIdx="2" presStyleCnt="3">
        <dgm:presLayoutVars>
          <dgm:bulletEnabled val="1"/>
        </dgm:presLayoutVars>
      </dgm:prSet>
      <dgm:spPr/>
    </dgm:pt>
  </dgm:ptLst>
  <dgm:cxnLst>
    <dgm:cxn modelId="{9856DB04-25E1-D240-BB3D-2A8E5C31F509}" type="presOf" srcId="{38BFDA83-F723-4746-A699-86702F03188B}" destId="{DA520568-B8A4-E848-BB7D-C350E63F2D3A}" srcOrd="0" destOrd="0" presId="urn:microsoft.com/office/officeart/2005/8/layout/hList1"/>
    <dgm:cxn modelId="{5A645C07-3D38-604D-9861-11932B4C8242}" srcId="{6054DDCA-127A-E94C-914D-F2486C2907B8}" destId="{88376EFB-DF7A-3C4B-9A63-0DA36F957850}" srcOrd="2" destOrd="0" parTransId="{17112342-DD8C-8344-9CD8-22252CDAD71D}" sibTransId="{ECA9DD6E-F068-A64C-A406-04D64C23DA56}"/>
    <dgm:cxn modelId="{CC0FD50B-C01E-054A-A5DB-8B2F59E8EDBA}" srcId="{E1A211D9-C58E-794F-8080-1351B7783687}" destId="{6054DDCA-127A-E94C-914D-F2486C2907B8}" srcOrd="0" destOrd="0" parTransId="{26C33062-4507-0842-91E1-83C986520905}" sibTransId="{52A2676C-98F9-AE4D-8FAD-76171D97075F}"/>
    <dgm:cxn modelId="{EC35CE1C-A5F7-D14D-A41E-EEE574D41321}" type="presOf" srcId="{331C6654-83BF-A44C-85E8-474DCDE0A0B5}" destId="{2E56E928-875E-BF42-AF37-95716B4B9F38}" srcOrd="0" destOrd="4" presId="urn:microsoft.com/office/officeart/2005/8/layout/hList1"/>
    <dgm:cxn modelId="{012C4C25-6AEC-8D4F-882B-9BFDB36FD4F9}" srcId="{F4E84AC4-38F7-D84A-AED4-E051E532EE1F}" destId="{F73BE574-762E-6241-BFD1-CBBF4FAAA7AE}" srcOrd="2" destOrd="0" parTransId="{B7F35202-05DC-C049-82B1-22C2D3929A42}" sibTransId="{EB84969C-9FE3-6344-B56B-0EBE0002791E}"/>
    <dgm:cxn modelId="{E402F02A-835B-E344-AF40-34D0BE820EAE}" type="presOf" srcId="{404CEBC1-8237-F347-8A6A-31DC1A420813}" destId="{AE040884-C637-D846-A053-84D93218CE0B}" srcOrd="0" destOrd="1" presId="urn:microsoft.com/office/officeart/2005/8/layout/hList1"/>
    <dgm:cxn modelId="{82520B3A-8F1A-9B4A-9C92-A0AD47D3BA42}" type="presOf" srcId="{6054DDCA-127A-E94C-914D-F2486C2907B8}" destId="{7CE6ADEF-D713-C44A-8FC3-7AA1AC286717}" srcOrd="0" destOrd="0" presId="urn:microsoft.com/office/officeart/2005/8/layout/hList1"/>
    <dgm:cxn modelId="{9D254551-5987-4D4F-90F3-5448BB57BE54}" type="presOf" srcId="{C18C0714-5B29-3047-B82D-D68410C5CD37}" destId="{AE040884-C637-D846-A053-84D93218CE0B}" srcOrd="0" destOrd="2" presId="urn:microsoft.com/office/officeart/2005/8/layout/hList1"/>
    <dgm:cxn modelId="{38ECFF58-1CC2-3848-B080-D34E94C4BEAD}" srcId="{F73BE574-762E-6241-BFD1-CBBF4FAAA7AE}" destId="{C950428B-4F9F-5E4A-95D2-A9A581BFC3EE}" srcOrd="0" destOrd="0" parTransId="{A63B1168-E83E-614F-8899-D75B0F82F31D}" sibTransId="{066B1CDC-C291-8048-9D64-7781B8E5AA96}"/>
    <dgm:cxn modelId="{0EDEC35E-ED56-E04D-9FF8-FA2ABF42ACA5}" srcId="{6054DDCA-127A-E94C-914D-F2486C2907B8}" destId="{331C6654-83BF-A44C-85E8-474DCDE0A0B5}" srcOrd="4" destOrd="0" parTransId="{740ACCE4-8FA4-794D-A876-278B84DC3046}" sibTransId="{D539DAA7-0DCE-AE4C-A844-0E5E2627FAF3}"/>
    <dgm:cxn modelId="{92F13664-A020-3F4E-970A-9E61D2D68615}" srcId="{6054DDCA-127A-E94C-914D-F2486C2907B8}" destId="{B4F0DC16-7ADD-1E43-9EFE-D767D1E9DD93}" srcOrd="1" destOrd="0" parTransId="{268DD8D9-D831-E845-8402-8CAE7EAF4DD7}" sibTransId="{8EEFC1DA-63D4-8E4D-94C5-CD7B8B7AABE6}"/>
    <dgm:cxn modelId="{AABC546F-ADF2-5A48-985D-6D403AE4FF51}" type="presOf" srcId="{69E061FC-C639-E142-BAF3-D2DF118886EC}" destId="{DA520568-B8A4-E848-BB7D-C350E63F2D3A}" srcOrd="0" destOrd="1" presId="urn:microsoft.com/office/officeart/2005/8/layout/hList1"/>
    <dgm:cxn modelId="{9D3D9481-9340-FF4A-AE70-32D8DE4410FF}" srcId="{F4E84AC4-38F7-D84A-AED4-E051E532EE1F}" destId="{044BF44F-5371-6047-9031-E68A0C8BA14C}" srcOrd="3" destOrd="0" parTransId="{A0D90FE2-7D44-8146-9E23-BDAD61265C36}" sibTransId="{B4C37713-EDD5-8941-9E4E-ED853C3C9AE6}"/>
    <dgm:cxn modelId="{3B065789-5EFE-604E-8854-9FAC974F5603}" srcId="{E1A211D9-C58E-794F-8080-1351B7783687}" destId="{F4E84AC4-38F7-D84A-AED4-E051E532EE1F}" srcOrd="2" destOrd="0" parTransId="{A65EA8C1-A850-7343-AE00-55CD37752C9A}" sibTransId="{E4FE4133-AC32-1A45-9703-BB85B2486712}"/>
    <dgm:cxn modelId="{55334F8B-DE86-A94D-B91F-F54CFFCCE823}" type="presOf" srcId="{88376EFB-DF7A-3C4B-9A63-0DA36F957850}" destId="{2E56E928-875E-BF42-AF37-95716B4B9F38}" srcOrd="0" destOrd="2" presId="urn:microsoft.com/office/officeart/2005/8/layout/hList1"/>
    <dgm:cxn modelId="{14C1578D-6661-F142-9218-9D4F549C8B2F}" type="presOf" srcId="{E1A211D9-C58E-794F-8080-1351B7783687}" destId="{FA7D4327-179C-EE49-B29A-FBB99E4A24A0}" srcOrd="0" destOrd="0" presId="urn:microsoft.com/office/officeart/2005/8/layout/hList1"/>
    <dgm:cxn modelId="{04749791-D0C4-F54F-94B7-46D23B44565B}" srcId="{F4E84AC4-38F7-D84A-AED4-E051E532EE1F}" destId="{F00565C8-F187-1B49-A2FC-44C4803C8251}" srcOrd="4" destOrd="0" parTransId="{0B0C7789-771A-3248-ADED-9A5AA67AE3A5}" sibTransId="{A0904924-9B96-D840-87E1-04A112FB9221}"/>
    <dgm:cxn modelId="{595F6F92-AD85-474D-B1BE-3F43FF8A7E0F}" srcId="{F4E84AC4-38F7-D84A-AED4-E051E532EE1F}" destId="{69E061FC-C639-E142-BAF3-D2DF118886EC}" srcOrd="1" destOrd="0" parTransId="{04E52E58-C780-064E-A8B6-0F7FA9106B09}" sibTransId="{F68197F2-405D-7944-B8DE-5A3A17E8C9D7}"/>
    <dgm:cxn modelId="{67D07C99-A315-F949-9150-DE70F02466F1}" srcId="{1082CB6A-346D-6C4E-B619-31EA86D3C922}" destId="{C18C0714-5B29-3047-B82D-D68410C5CD37}" srcOrd="2" destOrd="0" parTransId="{8EF23AE9-9E66-E34B-8DA1-A5F2A8D53202}" sibTransId="{71614561-4009-A247-BE4B-A0692A0F184A}"/>
    <dgm:cxn modelId="{3469719D-E339-8A47-A49D-7BB46B4237EE}" type="presOf" srcId="{DCA7D4CB-FE67-1748-B3F6-8A33DC5D37A2}" destId="{2E56E928-875E-BF42-AF37-95716B4B9F38}" srcOrd="0" destOrd="3" presId="urn:microsoft.com/office/officeart/2005/8/layout/hList1"/>
    <dgm:cxn modelId="{6B9A0BB2-31A6-7C44-84C9-C7B08B38DF72}" srcId="{6054DDCA-127A-E94C-914D-F2486C2907B8}" destId="{DCA7D4CB-FE67-1748-B3F6-8A33DC5D37A2}" srcOrd="3" destOrd="0" parTransId="{44FD2CB5-1611-8642-BC42-9FA7F844AAF4}" sibTransId="{3EDD839C-6142-DE4F-906C-5D2399E61426}"/>
    <dgm:cxn modelId="{67B806BB-D011-E34A-A610-83CED561041B}" type="presOf" srcId="{1082CB6A-346D-6C4E-B619-31EA86D3C922}" destId="{97873C66-F14F-BD42-9DD2-E02F2292BAD5}" srcOrd="0" destOrd="0" presId="urn:microsoft.com/office/officeart/2005/8/layout/hList1"/>
    <dgm:cxn modelId="{FE5702CE-ADE0-EC4B-90E4-9A8CBF3A97D9}" srcId="{1082CB6A-346D-6C4E-B619-31EA86D3C922}" destId="{AA121FA6-9D11-7F48-9B4B-7E6FBF81D989}" srcOrd="0" destOrd="0" parTransId="{6A659271-CDB5-B74C-9D3F-81B53384D97F}" sibTransId="{83C2EE5D-0E1B-1840-B87B-D0BE13D71666}"/>
    <dgm:cxn modelId="{B01560D8-8136-0146-937C-F5F2D3BCEE53}" srcId="{6054DDCA-127A-E94C-914D-F2486C2907B8}" destId="{9FF7A371-A74B-5542-BDC2-7BCA55055A4E}" srcOrd="5" destOrd="0" parTransId="{9CCF5B38-BE85-7843-B9AE-19F70880266C}" sibTransId="{1AE87EDD-9CF4-3741-9DA3-C9099E2D69F3}"/>
    <dgm:cxn modelId="{85D9A7DA-DD51-7D47-976A-0B25E6A63AA9}" srcId="{6054DDCA-127A-E94C-914D-F2486C2907B8}" destId="{5C1CC36A-2CB0-F142-BDB9-419BA3EE1C26}" srcOrd="0" destOrd="0" parTransId="{BFFA1CB8-0EA9-2743-AA5B-ECBADFA6DD95}" sibTransId="{120CFCA1-088E-2D41-8A20-25C5F1C9BA36}"/>
    <dgm:cxn modelId="{955D7ADB-3E97-7541-B752-2DFD7BADCDE8}" srcId="{1082CB6A-346D-6C4E-B619-31EA86D3C922}" destId="{404CEBC1-8237-F347-8A6A-31DC1A420813}" srcOrd="1" destOrd="0" parTransId="{3301007C-23B4-D54A-9FAF-F650D3ABD736}" sibTransId="{B5B58B09-9080-884F-8AF3-E2571AF6AF5E}"/>
    <dgm:cxn modelId="{623A12E3-AF79-4A4A-BD04-9E7803E073E2}" type="presOf" srcId="{AA121FA6-9D11-7F48-9B4B-7E6FBF81D989}" destId="{AE040884-C637-D846-A053-84D93218CE0B}" srcOrd="0" destOrd="0" presId="urn:microsoft.com/office/officeart/2005/8/layout/hList1"/>
    <dgm:cxn modelId="{68AB0FE6-9879-6443-BC45-3DBD54090F72}" type="presOf" srcId="{F73BE574-762E-6241-BFD1-CBBF4FAAA7AE}" destId="{DA520568-B8A4-E848-BB7D-C350E63F2D3A}" srcOrd="0" destOrd="2" presId="urn:microsoft.com/office/officeart/2005/8/layout/hList1"/>
    <dgm:cxn modelId="{15396FEA-03AB-1B48-81A0-AEA5AB4A50D3}" type="presOf" srcId="{F00565C8-F187-1B49-A2FC-44C4803C8251}" destId="{DA520568-B8A4-E848-BB7D-C350E63F2D3A}" srcOrd="0" destOrd="5" presId="urn:microsoft.com/office/officeart/2005/8/layout/hList1"/>
    <dgm:cxn modelId="{FC2AF3EA-3A3D-5F43-A04F-7018A1FB6E50}" srcId="{F4E84AC4-38F7-D84A-AED4-E051E532EE1F}" destId="{38BFDA83-F723-4746-A699-86702F03188B}" srcOrd="0" destOrd="0" parTransId="{530A8DF6-7667-BF43-8A71-3985B80CF823}" sibTransId="{FD351F7B-3380-6144-B95C-7DD71FA7A536}"/>
    <dgm:cxn modelId="{4C353CEC-AC86-DD43-851F-0D2D6A2592F5}" srcId="{E1A211D9-C58E-794F-8080-1351B7783687}" destId="{1082CB6A-346D-6C4E-B619-31EA86D3C922}" srcOrd="1" destOrd="0" parTransId="{EBEE8DEA-F268-D14B-BCDA-798332423ED7}" sibTransId="{4C9A69D4-D42D-7C49-B0E7-49CCFA6AD52F}"/>
    <dgm:cxn modelId="{041B8AEF-A68D-BB47-BC79-98BA1E5C5856}" type="presOf" srcId="{044BF44F-5371-6047-9031-E68A0C8BA14C}" destId="{DA520568-B8A4-E848-BB7D-C350E63F2D3A}" srcOrd="0" destOrd="4" presId="urn:microsoft.com/office/officeart/2005/8/layout/hList1"/>
    <dgm:cxn modelId="{E67F03F1-0D67-2049-BDDF-5EE786F5316E}" type="presOf" srcId="{F4E84AC4-38F7-D84A-AED4-E051E532EE1F}" destId="{7A42BF5D-1DA4-AC4C-A3BE-A40B0B17A20C}" srcOrd="0" destOrd="0" presId="urn:microsoft.com/office/officeart/2005/8/layout/hList1"/>
    <dgm:cxn modelId="{594CBEF4-A670-D64D-829E-8D639177FA53}" type="presOf" srcId="{5C1CC36A-2CB0-F142-BDB9-419BA3EE1C26}" destId="{2E56E928-875E-BF42-AF37-95716B4B9F38}" srcOrd="0" destOrd="0" presId="urn:microsoft.com/office/officeart/2005/8/layout/hList1"/>
    <dgm:cxn modelId="{A9E5FAF4-4CDA-0E46-A284-CA549270D5DF}" type="presOf" srcId="{B4F0DC16-7ADD-1E43-9EFE-D767D1E9DD93}" destId="{2E56E928-875E-BF42-AF37-95716B4B9F38}" srcOrd="0" destOrd="1" presId="urn:microsoft.com/office/officeart/2005/8/layout/hList1"/>
    <dgm:cxn modelId="{F7F418F8-F6D7-524B-9825-37B7182570D0}" type="presOf" srcId="{9FF7A371-A74B-5542-BDC2-7BCA55055A4E}" destId="{2E56E928-875E-BF42-AF37-95716B4B9F38}" srcOrd="0" destOrd="5" presId="urn:microsoft.com/office/officeart/2005/8/layout/hList1"/>
    <dgm:cxn modelId="{9D49DCF8-F784-9447-8CD6-CF6EE85E026D}" type="presOf" srcId="{C950428B-4F9F-5E4A-95D2-A9A581BFC3EE}" destId="{DA520568-B8A4-E848-BB7D-C350E63F2D3A}" srcOrd="0" destOrd="3" presId="urn:microsoft.com/office/officeart/2005/8/layout/hList1"/>
    <dgm:cxn modelId="{7F1F010F-5AE7-F940-A256-9E66EFDC34A7}" type="presParOf" srcId="{FA7D4327-179C-EE49-B29A-FBB99E4A24A0}" destId="{931A62A1-AB75-1446-9B72-346374A8D2EE}" srcOrd="0" destOrd="0" presId="urn:microsoft.com/office/officeart/2005/8/layout/hList1"/>
    <dgm:cxn modelId="{2F2F80F7-27A3-0342-BA9F-F17A6A9C4257}" type="presParOf" srcId="{931A62A1-AB75-1446-9B72-346374A8D2EE}" destId="{7CE6ADEF-D713-C44A-8FC3-7AA1AC286717}" srcOrd="0" destOrd="0" presId="urn:microsoft.com/office/officeart/2005/8/layout/hList1"/>
    <dgm:cxn modelId="{1AF3D4BE-9422-4245-A3D2-1515494056CA}" type="presParOf" srcId="{931A62A1-AB75-1446-9B72-346374A8D2EE}" destId="{2E56E928-875E-BF42-AF37-95716B4B9F38}" srcOrd="1" destOrd="0" presId="urn:microsoft.com/office/officeart/2005/8/layout/hList1"/>
    <dgm:cxn modelId="{F9DC0402-7C30-DE40-8EAC-E5EC96A25801}" type="presParOf" srcId="{FA7D4327-179C-EE49-B29A-FBB99E4A24A0}" destId="{6B1E0B91-F6F3-F745-B9E3-A4C1029E30B0}" srcOrd="1" destOrd="0" presId="urn:microsoft.com/office/officeart/2005/8/layout/hList1"/>
    <dgm:cxn modelId="{5D48640C-AAC6-DA4A-ADC9-2EAD99797E30}" type="presParOf" srcId="{FA7D4327-179C-EE49-B29A-FBB99E4A24A0}" destId="{21FA8F01-4655-F247-ADDD-C924B2607115}" srcOrd="2" destOrd="0" presId="urn:microsoft.com/office/officeart/2005/8/layout/hList1"/>
    <dgm:cxn modelId="{F807B334-1BD9-5641-860F-692BF744E4C0}" type="presParOf" srcId="{21FA8F01-4655-F247-ADDD-C924B2607115}" destId="{97873C66-F14F-BD42-9DD2-E02F2292BAD5}" srcOrd="0" destOrd="0" presId="urn:microsoft.com/office/officeart/2005/8/layout/hList1"/>
    <dgm:cxn modelId="{440DE038-4394-B642-B47D-8D9652B18FD3}" type="presParOf" srcId="{21FA8F01-4655-F247-ADDD-C924B2607115}" destId="{AE040884-C637-D846-A053-84D93218CE0B}" srcOrd="1" destOrd="0" presId="urn:microsoft.com/office/officeart/2005/8/layout/hList1"/>
    <dgm:cxn modelId="{09F35F59-BF5C-F045-8E0E-5D30E173BA06}" type="presParOf" srcId="{FA7D4327-179C-EE49-B29A-FBB99E4A24A0}" destId="{22485E77-9257-B348-A458-D725862B1809}" srcOrd="3" destOrd="0" presId="urn:microsoft.com/office/officeart/2005/8/layout/hList1"/>
    <dgm:cxn modelId="{A7768FB8-E170-A042-ABA7-01A56A39184D}" type="presParOf" srcId="{FA7D4327-179C-EE49-B29A-FBB99E4A24A0}" destId="{2804C65F-AD48-6A44-9184-85EEB71B8AC2}" srcOrd="4" destOrd="0" presId="urn:microsoft.com/office/officeart/2005/8/layout/hList1"/>
    <dgm:cxn modelId="{93024863-C82B-954C-A631-6C08FB3C8985}" type="presParOf" srcId="{2804C65F-AD48-6A44-9184-85EEB71B8AC2}" destId="{7A42BF5D-1DA4-AC4C-A3BE-A40B0B17A20C}" srcOrd="0" destOrd="0" presId="urn:microsoft.com/office/officeart/2005/8/layout/hList1"/>
    <dgm:cxn modelId="{8D255DED-DF67-EF4E-B561-0F4D1043D005}" type="presParOf" srcId="{2804C65F-AD48-6A44-9184-85EEB71B8AC2}" destId="{DA520568-B8A4-E848-BB7D-C350E63F2D3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71524-9FFF-144E-8ACE-7EDD3B7A6305}">
      <dsp:nvSpPr>
        <dsp:cNvPr id="0" name=""/>
        <dsp:cNvSpPr/>
      </dsp:nvSpPr>
      <dsp:spPr>
        <a:xfrm>
          <a:off x="7459" y="910214"/>
          <a:ext cx="3222048" cy="240519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de-DE" sz="2000" kern="1200"/>
            <a:t>Route Collectors‘ Data</a:t>
          </a:r>
        </a:p>
        <a:p>
          <a:pPr marL="228600" lvl="1" indent="-228600" algn="l" defTabSz="889000">
            <a:lnSpc>
              <a:spcPct val="90000"/>
            </a:lnSpc>
            <a:spcBef>
              <a:spcPct val="0"/>
            </a:spcBef>
            <a:spcAft>
              <a:spcPct val="15000"/>
            </a:spcAft>
            <a:buChar char="•"/>
          </a:pPr>
          <a:r>
            <a:rPr lang="de-DE" sz="2000" kern="1200"/>
            <a:t>11+ years (2010-2021)</a:t>
          </a:r>
        </a:p>
        <a:p>
          <a:pPr marL="228600" lvl="1" indent="-228600" algn="l" defTabSz="889000">
            <a:lnSpc>
              <a:spcPct val="90000"/>
            </a:lnSpc>
            <a:spcBef>
              <a:spcPct val="0"/>
            </a:spcBef>
            <a:spcAft>
              <a:spcPct val="15000"/>
            </a:spcAft>
            <a:buChar char="•"/>
          </a:pPr>
          <a:r>
            <a:rPr lang="de-DE" sz="2000" kern="1200"/>
            <a:t>BGP RIBs + updates</a:t>
          </a:r>
        </a:p>
        <a:p>
          <a:pPr marL="228600" lvl="1" indent="-228600" algn="l" defTabSz="889000" rtl="0">
            <a:lnSpc>
              <a:spcPct val="90000"/>
            </a:lnSpc>
            <a:spcBef>
              <a:spcPct val="0"/>
            </a:spcBef>
            <a:spcAft>
              <a:spcPct val="15000"/>
            </a:spcAft>
            <a:buChar char="•"/>
          </a:pPr>
          <a:r>
            <a:rPr lang="de-DE" sz="2000" kern="1200"/>
            <a:t>From 3 Projects </a:t>
          </a:r>
        </a:p>
      </dsp:txBody>
      <dsp:txXfrm>
        <a:off x="63816" y="966571"/>
        <a:ext cx="3109334" cy="2348834"/>
      </dsp:txXfrm>
    </dsp:sp>
    <dsp:sp modelId="{01262773-745C-CE40-9429-4CDADA74F1F8}">
      <dsp:nvSpPr>
        <dsp:cNvPr id="0" name=""/>
        <dsp:cNvSpPr/>
      </dsp:nvSpPr>
      <dsp:spPr>
        <a:xfrm>
          <a:off x="7459" y="3315405"/>
          <a:ext cx="3222048" cy="103423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rtl="0">
            <a:lnSpc>
              <a:spcPct val="90000"/>
            </a:lnSpc>
            <a:spcBef>
              <a:spcPct val="0"/>
            </a:spcBef>
            <a:spcAft>
              <a:spcPct val="35000"/>
            </a:spcAft>
            <a:buNone/>
          </a:pPr>
          <a:r>
            <a:rPr lang="de-DE" sz="2400" kern="1200"/>
            <a:t>Passive Measurement</a:t>
          </a:r>
        </a:p>
      </dsp:txBody>
      <dsp:txXfrm>
        <a:off x="7459" y="3315405"/>
        <a:ext cx="2269048" cy="1034232"/>
      </dsp:txXfrm>
    </dsp:sp>
    <dsp:sp modelId="{AD299EA0-146A-0C45-9282-C05D64A2ACF4}">
      <dsp:nvSpPr>
        <dsp:cNvPr id="0" name=""/>
        <dsp:cNvSpPr/>
      </dsp:nvSpPr>
      <dsp:spPr>
        <a:xfrm>
          <a:off x="2367655" y="3479683"/>
          <a:ext cx="1127717" cy="1127717"/>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7E2690-C287-3E45-9A4C-B539FF234DFD}">
      <dsp:nvSpPr>
        <dsp:cNvPr id="0" name=""/>
        <dsp:cNvSpPr/>
      </dsp:nvSpPr>
      <dsp:spPr>
        <a:xfrm>
          <a:off x="3774756" y="910214"/>
          <a:ext cx="3222048" cy="240519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rtl="0">
            <a:lnSpc>
              <a:spcPct val="90000"/>
            </a:lnSpc>
            <a:spcBef>
              <a:spcPct val="0"/>
            </a:spcBef>
            <a:spcAft>
              <a:spcPct val="15000"/>
            </a:spcAft>
            <a:buChar char="•"/>
          </a:pPr>
          <a:r>
            <a:rPr lang="de-DE" sz="2000" kern="1200"/>
            <a:t>IRRs Snapshots</a:t>
          </a:r>
          <a:endParaRPr lang="en-US" sz="2000" kern="1200"/>
        </a:p>
        <a:p>
          <a:pPr marL="228600" lvl="1" indent="-228600" algn="l" defTabSz="889000" rtl="0">
            <a:lnSpc>
              <a:spcPct val="90000"/>
            </a:lnSpc>
            <a:spcBef>
              <a:spcPct val="0"/>
            </a:spcBef>
            <a:spcAft>
              <a:spcPct val="15000"/>
            </a:spcAft>
            <a:buChar char="•"/>
          </a:pPr>
          <a:r>
            <a:rPr lang="de-DE" sz="2000" kern="1200"/>
            <a:t>RPKI Snapshots</a:t>
          </a:r>
          <a:endParaRPr lang="en-US" sz="2000" kern="1200"/>
        </a:p>
        <a:p>
          <a:pPr marL="228600" lvl="1" indent="-228600" algn="l" defTabSz="889000">
            <a:lnSpc>
              <a:spcPct val="90000"/>
            </a:lnSpc>
            <a:spcBef>
              <a:spcPct val="0"/>
            </a:spcBef>
            <a:spcAft>
              <a:spcPct val="15000"/>
            </a:spcAft>
            <a:buChar char="•"/>
          </a:pPr>
          <a:r>
            <a:rPr lang="de-DE" sz="2000" kern="1200"/>
            <a:t>AS Relationships Inferences</a:t>
          </a:r>
          <a:endParaRPr lang="en-US" sz="2000" kern="1200"/>
        </a:p>
        <a:p>
          <a:pPr marL="228600" lvl="1" indent="-228600" algn="l" defTabSz="889000" rtl="0">
            <a:lnSpc>
              <a:spcPct val="90000"/>
            </a:lnSpc>
            <a:spcBef>
              <a:spcPct val="0"/>
            </a:spcBef>
            <a:spcAft>
              <a:spcPct val="15000"/>
            </a:spcAft>
            <a:buChar char="•"/>
          </a:pPr>
          <a:r>
            <a:rPr lang="de-DE" sz="2000" kern="1200"/>
            <a:t>AS Classification Inferences</a:t>
          </a:r>
        </a:p>
        <a:p>
          <a:pPr marL="228600" lvl="1" indent="-228600" algn="l" defTabSz="889000" rtl="0">
            <a:lnSpc>
              <a:spcPct val="90000"/>
            </a:lnSpc>
            <a:spcBef>
              <a:spcPct val="0"/>
            </a:spcBef>
            <a:spcAft>
              <a:spcPct val="15000"/>
            </a:spcAft>
            <a:buChar char="•"/>
          </a:pPr>
          <a:r>
            <a:rPr lang="de-DE" sz="2000" kern="1200"/>
            <a:t>ASDB </a:t>
          </a:r>
        </a:p>
      </dsp:txBody>
      <dsp:txXfrm>
        <a:off x="3831113" y="966571"/>
        <a:ext cx="3109334" cy="2348834"/>
      </dsp:txXfrm>
    </dsp:sp>
    <dsp:sp modelId="{426584E5-42D1-6F4F-89D4-DE9320DBD59C}">
      <dsp:nvSpPr>
        <dsp:cNvPr id="0" name=""/>
        <dsp:cNvSpPr/>
      </dsp:nvSpPr>
      <dsp:spPr>
        <a:xfrm>
          <a:off x="3774756" y="3315405"/>
          <a:ext cx="3222048" cy="103423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de-DE" sz="2400" kern="1200"/>
            <a:t> Supplemental data sets </a:t>
          </a:r>
        </a:p>
      </dsp:txBody>
      <dsp:txXfrm>
        <a:off x="3774756" y="3315405"/>
        <a:ext cx="2269048" cy="1034232"/>
      </dsp:txXfrm>
    </dsp:sp>
    <dsp:sp modelId="{862BFDDC-9C89-9247-84D6-331D4B879F96}">
      <dsp:nvSpPr>
        <dsp:cNvPr id="0" name=""/>
        <dsp:cNvSpPr/>
      </dsp:nvSpPr>
      <dsp:spPr>
        <a:xfrm>
          <a:off x="6134951" y="3479683"/>
          <a:ext cx="1127717" cy="1127717"/>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06FAB-1C3E-C141-811B-F3AB70838860}">
      <dsp:nvSpPr>
        <dsp:cNvPr id="0" name=""/>
        <dsp:cNvSpPr/>
      </dsp:nvSpPr>
      <dsp:spPr>
        <a:xfrm>
          <a:off x="7542053" y="910214"/>
          <a:ext cx="3222048" cy="240519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de-DE" sz="2000" kern="1200"/>
            <a:t>Advertise our own HSPs to the Internet and contuct experiment. </a:t>
          </a:r>
        </a:p>
      </dsp:txBody>
      <dsp:txXfrm>
        <a:off x="7598410" y="966571"/>
        <a:ext cx="3109334" cy="2348834"/>
      </dsp:txXfrm>
    </dsp:sp>
    <dsp:sp modelId="{53CC2A68-84C2-D54E-8AA2-666806082DB1}">
      <dsp:nvSpPr>
        <dsp:cNvPr id="0" name=""/>
        <dsp:cNvSpPr/>
      </dsp:nvSpPr>
      <dsp:spPr>
        <a:xfrm>
          <a:off x="7542053" y="3315405"/>
          <a:ext cx="3222048" cy="103423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de-DE" sz="2400" kern="1200"/>
            <a:t>Active Measurement</a:t>
          </a:r>
        </a:p>
      </dsp:txBody>
      <dsp:txXfrm>
        <a:off x="7542053" y="3315405"/>
        <a:ext cx="2269048" cy="1034232"/>
      </dsp:txXfrm>
    </dsp:sp>
    <dsp:sp modelId="{DB0B1174-5302-104B-B72A-091C8884C2D5}">
      <dsp:nvSpPr>
        <dsp:cNvPr id="0" name=""/>
        <dsp:cNvSpPr/>
      </dsp:nvSpPr>
      <dsp:spPr>
        <a:xfrm>
          <a:off x="9902248" y="3479683"/>
          <a:ext cx="1127717" cy="1127717"/>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6ADEF-D713-C44A-8FC3-7AA1AC286717}">
      <dsp:nvSpPr>
        <dsp:cNvPr id="0" name=""/>
        <dsp:cNvSpPr/>
      </dsp:nvSpPr>
      <dsp:spPr>
        <a:xfrm>
          <a:off x="3553" y="564830"/>
          <a:ext cx="3465049" cy="13860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de-DE" sz="2400" kern="1200"/>
            <a:t>The PEERING testbed</a:t>
          </a:r>
          <a:endParaRPr lang="en-US" sz="2400" kern="1200"/>
        </a:p>
      </dsp:txBody>
      <dsp:txXfrm>
        <a:off x="3553" y="564830"/>
        <a:ext cx="3465049" cy="1386019"/>
      </dsp:txXfrm>
    </dsp:sp>
    <dsp:sp modelId="{2E56E928-875E-BF42-AF37-95716B4B9F38}">
      <dsp:nvSpPr>
        <dsp:cNvPr id="0" name=""/>
        <dsp:cNvSpPr/>
      </dsp:nvSpPr>
      <dsp:spPr>
        <a:xfrm>
          <a:off x="3553" y="1950850"/>
          <a:ext cx="3465049" cy="30332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e-DE" sz="2000" kern="1200"/>
            <a:t>180 IPv4 and 152 IPv6 neighboring ASes</a:t>
          </a:r>
          <a:endParaRPr lang="en-US" sz="2000" kern="1200"/>
        </a:p>
        <a:p>
          <a:pPr marL="228600" lvl="1" indent="-228600" algn="l" defTabSz="889000">
            <a:lnSpc>
              <a:spcPct val="90000"/>
            </a:lnSpc>
            <a:spcBef>
              <a:spcPct val="0"/>
            </a:spcBef>
            <a:spcAft>
              <a:spcPct val="15000"/>
            </a:spcAft>
            <a:buFont typeface="Arial" panose="020B0604020202020204" pitchFamily="34" charset="0"/>
            <a:buChar char="•"/>
          </a:pPr>
          <a:r>
            <a:rPr lang="en-US" sz="2000" kern="1200"/>
            <a:t>8 IPv4 and 9 IPv6 neighboring ASes redistributed HSPs</a:t>
          </a:r>
        </a:p>
        <a:p>
          <a:pPr marL="228600" lvl="1" indent="-228600" algn="l" defTabSz="889000" rtl="0">
            <a:lnSpc>
              <a:spcPct val="90000"/>
            </a:lnSpc>
            <a:spcBef>
              <a:spcPct val="0"/>
            </a:spcBef>
            <a:spcAft>
              <a:spcPct val="15000"/>
            </a:spcAft>
            <a:buFont typeface="Arial" panose="020B0604020202020204" pitchFamily="34" charset="0"/>
            <a:buNone/>
          </a:pPr>
          <a:endParaRPr lang="en-US" sz="2000" kern="1200"/>
        </a:p>
        <a:p>
          <a:pPr marL="228600" lvl="1" indent="-228600" algn="l" defTabSz="889000" rtl="0">
            <a:lnSpc>
              <a:spcPct val="90000"/>
            </a:lnSpc>
            <a:spcBef>
              <a:spcPct val="0"/>
            </a:spcBef>
            <a:spcAft>
              <a:spcPct val="15000"/>
            </a:spcAft>
            <a:buFont typeface="Arial" panose="020B0604020202020204" pitchFamily="34" charset="0"/>
            <a:buNone/>
          </a:pPr>
          <a:r>
            <a:rPr lang="en-US" sz="2000" kern="1200"/>
            <a:t>Used Prefixes</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t>﻿</a:t>
          </a:r>
          <a:r>
            <a:rPr lang="en-US" sz="1800" kern="1200"/>
            <a:t>IPv4:184.164.240.0/23</a:t>
          </a:r>
          <a:endParaRPr lang="en-US" sz="2000" kern="1200"/>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IPv6:2804:269c:4::/46</a:t>
          </a:r>
          <a:endParaRPr lang="en-US" sz="2000" kern="1200"/>
        </a:p>
      </dsp:txBody>
      <dsp:txXfrm>
        <a:off x="3553" y="1950850"/>
        <a:ext cx="3465049" cy="3033224"/>
      </dsp:txXfrm>
    </dsp:sp>
    <dsp:sp modelId="{97873C66-F14F-BD42-9DD2-E02F2292BAD5}">
      <dsp:nvSpPr>
        <dsp:cNvPr id="0" name=""/>
        <dsp:cNvSpPr/>
      </dsp:nvSpPr>
      <dsp:spPr>
        <a:xfrm>
          <a:off x="3953709" y="564830"/>
          <a:ext cx="3465049" cy="13860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kern="1200"/>
            <a:t>﻿</a:t>
          </a:r>
          <a:r>
            <a:rPr lang="de-DE" sz="2400" kern="1200"/>
            <a:t>RIPE Atlas probes</a:t>
          </a:r>
          <a:endParaRPr lang="en-US" sz="2000" kern="1200"/>
        </a:p>
      </dsp:txBody>
      <dsp:txXfrm>
        <a:off x="3953709" y="564830"/>
        <a:ext cx="3465049" cy="1386019"/>
      </dsp:txXfrm>
    </dsp:sp>
    <dsp:sp modelId="{AE040884-C637-D846-A053-84D93218CE0B}">
      <dsp:nvSpPr>
        <dsp:cNvPr id="0" name=""/>
        <dsp:cNvSpPr/>
      </dsp:nvSpPr>
      <dsp:spPr>
        <a:xfrm>
          <a:off x="3953709" y="1950850"/>
          <a:ext cx="3465049" cy="30332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de-DE" sz="2000" kern="1200"/>
            <a:t>﻿To maximize AS coverage - one probe per AS</a:t>
          </a:r>
          <a:endParaRPr lang="en-US" sz="2000" kern="1200"/>
        </a:p>
        <a:p>
          <a:pPr marL="228600" lvl="1" indent="-228600" algn="l" defTabSz="889000" rtl="0">
            <a:lnSpc>
              <a:spcPct val="90000"/>
            </a:lnSpc>
            <a:spcBef>
              <a:spcPct val="0"/>
            </a:spcBef>
            <a:spcAft>
              <a:spcPct val="15000"/>
            </a:spcAft>
            <a:buChar char="•"/>
          </a:pPr>
          <a:r>
            <a:rPr lang="de-DE" sz="2000" kern="1200"/>
            <a:t>﻿prefer dual-stack probes</a:t>
          </a:r>
        </a:p>
        <a:p>
          <a:pPr marL="228600" lvl="1" indent="-228600" algn="l" defTabSz="889000" rtl="0">
            <a:lnSpc>
              <a:spcPct val="90000"/>
            </a:lnSpc>
            <a:spcBef>
              <a:spcPct val="0"/>
            </a:spcBef>
            <a:spcAft>
              <a:spcPct val="15000"/>
            </a:spcAft>
            <a:buChar char="•"/>
          </a:pPr>
          <a:r>
            <a:rPr lang="de-DE" sz="2000" kern="1200"/>
            <a:t>Highest stable </a:t>
          </a:r>
        </a:p>
      </dsp:txBody>
      <dsp:txXfrm>
        <a:off x="3953709" y="1950850"/>
        <a:ext cx="3465049" cy="3033224"/>
      </dsp:txXfrm>
    </dsp:sp>
    <dsp:sp modelId="{7A42BF5D-1DA4-AC4C-A3BE-A40B0B17A20C}">
      <dsp:nvSpPr>
        <dsp:cNvPr id="0" name=""/>
        <dsp:cNvSpPr/>
      </dsp:nvSpPr>
      <dsp:spPr>
        <a:xfrm>
          <a:off x="7903865" y="564830"/>
          <a:ext cx="3465049" cy="13860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de-DE" sz="2400" kern="1200"/>
            <a:t>Experimemt design</a:t>
          </a:r>
        </a:p>
      </dsp:txBody>
      <dsp:txXfrm>
        <a:off x="7903865" y="564830"/>
        <a:ext cx="3465049" cy="1386019"/>
      </dsp:txXfrm>
    </dsp:sp>
    <dsp:sp modelId="{DA520568-B8A4-E848-BB7D-C350E63F2D3A}">
      <dsp:nvSpPr>
        <dsp:cNvPr id="0" name=""/>
        <dsp:cNvSpPr/>
      </dsp:nvSpPr>
      <dsp:spPr>
        <a:xfrm>
          <a:off x="7903865" y="1950850"/>
          <a:ext cx="3465049" cy="30332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e-DE" sz="2000" kern="1200"/>
            <a:t>announce HSP and anchors</a:t>
          </a:r>
        </a:p>
        <a:p>
          <a:pPr marL="228600" lvl="1" indent="-228600" algn="l" defTabSz="889000">
            <a:lnSpc>
              <a:spcPct val="90000"/>
            </a:lnSpc>
            <a:spcBef>
              <a:spcPct val="0"/>
            </a:spcBef>
            <a:spcAft>
              <a:spcPct val="15000"/>
            </a:spcAft>
            <a:buChar char="•"/>
          </a:pPr>
          <a:r>
            <a:rPr lang="de-DE" sz="2000" kern="1200"/>
            <a:t>wait convergence</a:t>
          </a:r>
        </a:p>
        <a:p>
          <a:pPr marL="228600" lvl="1" indent="-228600" algn="l" defTabSz="889000">
            <a:lnSpc>
              <a:spcPct val="90000"/>
            </a:lnSpc>
            <a:spcBef>
              <a:spcPct val="0"/>
            </a:spcBef>
            <a:spcAft>
              <a:spcPct val="15000"/>
            </a:spcAft>
            <a:buChar char="•"/>
          </a:pPr>
          <a:r>
            <a:rPr lang="de-DE" sz="2000" kern="1200"/>
            <a:t>run paris-traceroutes from all probes</a:t>
          </a:r>
        </a:p>
        <a:p>
          <a:pPr marL="342900" lvl="2" indent="-171450" algn="l" defTabSz="711200">
            <a:lnSpc>
              <a:spcPct val="90000"/>
            </a:lnSpc>
            <a:spcBef>
              <a:spcPct val="0"/>
            </a:spcBef>
            <a:spcAft>
              <a:spcPct val="15000"/>
            </a:spcAft>
            <a:buChar char="•"/>
          </a:pPr>
          <a:r>
            <a:rPr lang="de-DE" sz="1600" kern="1200"/>
            <a:t>simultaneously issue ICMP, TCP, and UDP probing</a:t>
          </a:r>
        </a:p>
        <a:p>
          <a:pPr marL="171450" lvl="1" indent="-171450" algn="l" defTabSz="800100">
            <a:lnSpc>
              <a:spcPct val="90000"/>
            </a:lnSpc>
            <a:spcBef>
              <a:spcPct val="0"/>
            </a:spcBef>
            <a:spcAft>
              <a:spcPct val="15000"/>
            </a:spcAft>
            <a:buChar char="•"/>
          </a:pPr>
          <a:r>
            <a:rPr lang="de-DE" sz="1800" kern="1200"/>
            <a:t> withdraw prefixes</a:t>
          </a:r>
        </a:p>
        <a:p>
          <a:pPr marL="228600" lvl="1" indent="-228600" algn="l" defTabSz="889000">
            <a:lnSpc>
              <a:spcPct val="90000"/>
            </a:lnSpc>
            <a:spcBef>
              <a:spcPct val="0"/>
            </a:spcBef>
            <a:spcAft>
              <a:spcPct val="15000"/>
            </a:spcAft>
            <a:buChar char="•"/>
          </a:pPr>
          <a:r>
            <a:rPr lang="de-DE" sz="2000" kern="1200"/>
            <a:t>map traceroutes to AS Paths using bdrmapit</a:t>
          </a:r>
        </a:p>
      </dsp:txBody>
      <dsp:txXfrm>
        <a:off x="7903865" y="1950850"/>
        <a:ext cx="3465049" cy="3033224"/>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4C555-578B-D34D-9EA1-57B1399B30B8}" type="datetimeFigureOut">
              <a:rPr lang="en-US" smtClean="0"/>
              <a:t>5/22/23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FC8CC-C63E-464A-8562-1D88FEB0ADD0}" type="slidenum">
              <a:rPr lang="en-US" smtClean="0"/>
              <a:t>‹#›</a:t>
            </a:fld>
            <a:endParaRPr lang="en-US"/>
          </a:p>
        </p:txBody>
      </p:sp>
    </p:spTree>
    <p:extLst>
      <p:ext uri="{BB962C8B-B14F-4D97-AF65-F5344CB8AC3E}">
        <p14:creationId xmlns:p14="http://schemas.microsoft.com/office/powerpoint/2010/main" val="2713065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D0AFC8CC-C63E-464A-8562-1D88FEB0ADD0}" type="slidenum">
              <a:rPr lang="en-US" smtClean="0"/>
              <a:t>1</a:t>
            </a:fld>
            <a:endParaRPr lang="en-US"/>
          </a:p>
        </p:txBody>
      </p:sp>
    </p:spTree>
    <p:extLst>
      <p:ext uri="{BB962C8B-B14F-4D97-AF65-F5344CB8AC3E}">
        <p14:creationId xmlns:p14="http://schemas.microsoft.com/office/powerpoint/2010/main" val="189058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a:solidFill>
                  <a:schemeClr val="tx1"/>
                </a:solidFill>
                <a:effectLst/>
                <a:latin typeface="+mn-lt"/>
                <a:ea typeface="+mn-ea"/>
                <a:cs typeface="+mn-cs"/>
              </a:rPr>
              <a:t>For this analysis, we leverage archived scanning data from Rapid7’s Open Data platform [38] for 2019, 2020, and 2021. Rapid7 frequently scans the entire routed IPv4 address space3 for more than 100 well-known TCP and UDP ports.</a:t>
            </a:r>
          </a:p>
          <a:p>
            <a:r>
              <a:rPr lang="de-DE"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To compare regular with hyper-specific prefixes, we rely on the difference in protocol hit rate, i.e., we compare the fraction of responding hosts and total tested hosts4 on a per-protocol basis. We observe that four out of the top five protocols with the highest hit rate for regular and HSP prefixes overlap; BGP is only present in the HSP top five while CWMP is only present in the IPv4-wide top five. For those six protocols, Figure 4 shows a the relative difference of hit rates between regular and hyper-specific prefixes, where a positive value indicates an increase of hit rate in hyper- specific prefixes.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While HTTP and HTTPS overall only see an increase of +100 %, we observe strong differences when drilling down on a per-CIDR level: When considering only /32 prefixes, HTTP’s hit rate increases by more than +500 % compared to its hit rate for IPv4-wide scans—which substan- tiates the association of the /32 CIDR size for blackholing. Even more pronounced than HTTP(S), SMTP and BGP see increases of up to +500%. When digging deeper we further observe that BGP is mainly prevalent in /30 and /29 prefixes, which underlines that these sizes might be dedicated to routing infrastructure. In contrast, we observe the only hit rate decrease (of more than 90%) for CWMP—a protocol used to remotely manage customer-premises equipment (CPE) devices such as home routers </a:t>
            </a:r>
            <a:endParaRPr lang="de-DE"/>
          </a:p>
          <a:p>
            <a:endParaRPr lang="de-DE"/>
          </a:p>
          <a:p>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10</a:t>
            </a:fld>
            <a:endParaRPr lang="en-US"/>
          </a:p>
        </p:txBody>
      </p:sp>
    </p:spTree>
    <p:extLst>
      <p:ext uri="{BB962C8B-B14F-4D97-AF65-F5344CB8AC3E}">
        <p14:creationId xmlns:p14="http://schemas.microsoft.com/office/powerpoint/2010/main" val="1364819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a:solidFill>
                  <a:schemeClr val="tx1"/>
                </a:solidFill>
                <a:effectLst/>
                <a:latin typeface="+mn-lt"/>
                <a:ea typeface="+mn-ea"/>
                <a:cs typeface="+mn-cs"/>
              </a:rPr>
              <a:t>we investigate BGP communities attached to HSP announcements. BGP communities are used for many different reasons, such as information tagging, blackholing, or route redistribution. The most common BGP communities attached to hyper-specific prefixes are route steering or prepending instructions. </a:t>
            </a:r>
          </a:p>
          <a:p>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Figure 5 shows the use of BGP communities among HSPs from snapshots between 2019 and 2021. The bars indicate the median share of HSPs with the respective community, the whiskers denote the standard deviation over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The “Any” keyword is used to specify groups of community targets, e.g., “Any RES” describes all prefixes that have any restriction community at- tached (i.e., it refers to the union of prefixes with “NO_ADV” community and prefixes with “NO_EXP” communities); similarly, the “Any Comm.” bar refers to the highest aggregation, i.e., prefixes for which we saw any community attached. As we can see, 60% of all IPv4 HSPs and almost three quarters of IPv6 HSPs come with some form of BGP communities. The vast majority of these communities is, however, not related to blackholing or restricting propagation.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Only about 13% and 7% of prefixes can be associated with blackholing for IPv4 and IPv6, respectively. The by far most popular blackholing community is X:666. Moreover, we see no propagation re- striction communities (“no advertise” or “no export”) in IPv6 and only about 0.5% in IPv4.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Furthermore, we see that RES communities are a subset of BH communities, hinting that operators do not want their blackholing prefixes to propa- gate. Blackholing is therefore one contributor of HSPs, but blackholing communities are not present on the majority of HSP announcements.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We note that the blackholing commu- nities that we see at route collector peers is a lower bound: Blackholing communities—similar to other communities— could be cleaned along the path but the prefix itself could continue to propagate </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We find concrete evidence for 7–13% of HSPs explicitly tagged with blackholing communi- ties. </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endParaRPr lang="de-DE"/>
          </a:p>
          <a:p>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11</a:t>
            </a:fld>
            <a:endParaRPr lang="en-US"/>
          </a:p>
        </p:txBody>
      </p:sp>
    </p:spTree>
    <p:extLst>
      <p:ext uri="{BB962C8B-B14F-4D97-AF65-F5344CB8AC3E}">
        <p14:creationId xmlns:p14="http://schemas.microsoft.com/office/powerpoint/2010/main" val="2097256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a:t>Now that we have a basic understanding of the use cases of HSPs, we want to analyze whether HSPs are used intention- ally or accidentally by ASes and their operators. If operators take the time and effort to explicitly enter hyper-specific prefixes into voluntarily-maintained databases, then it is likely that they plan to use them. Hence, we look at the Re- source Public Key Infrastructure (RPKI) and Internet Routing Registry (IRR) operator databases.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12</a:t>
            </a:fld>
            <a:endParaRPr lang="en-US"/>
          </a:p>
        </p:txBody>
      </p:sp>
    </p:spTree>
    <p:extLst>
      <p:ext uri="{BB962C8B-B14F-4D97-AF65-F5344CB8AC3E}">
        <p14:creationId xmlns:p14="http://schemas.microsoft.com/office/powerpoint/2010/main" val="3006315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IRR: While this might imply that network operators tend to actually use HSPs, it is well-known that route objects can become stale given that the database is only maintained on a voluntary basis [48]. Yet, some entities, e.g. certain IXP Route Servers [8], require route objects in the IRR database to redistribute prefixes (i.e., HSPs).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Even for the RPKI database we observe hundreds of explicitly defined HSPs6. Notably, for the last snapshot in October 2021, implicit HSPs would have increased the number of RPKI origin ASes from 294 to 990 for IPv4 and from 172 to 794 for IPv6, respectively.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Beyond these intentional HSPs, we also observe that many of the HSPs from Route Collectors have no entries in operator databases, hence, they could potentially represent accidental announcements or misconfigured route collector sessions that leak internal routes. </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 </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endParaRPr lang="de-DE"/>
          </a:p>
          <a:p>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13</a:t>
            </a:fld>
            <a:endParaRPr lang="en-US"/>
          </a:p>
        </p:txBody>
      </p:sp>
    </p:spTree>
    <p:extLst>
      <p:ext uri="{BB962C8B-B14F-4D97-AF65-F5344CB8AC3E}">
        <p14:creationId xmlns:p14="http://schemas.microsoft.com/office/powerpoint/2010/main" val="1488546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IRR: While this might imply that network operators tend to actually use HSPs, it is well-known that route objects can become stale given that the database is only maintained on a voluntary basis [48]. Yet, some entities, e.g. certain IXP Route Servers [8], require route objects in the IRR database to redistribute prefixes (i.e., HSPs).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Even for the RPKI database we observe hundreds of explicitly defined HSPs6. Notably, for the last snapshot in October 2021, implicit HSPs would have increased the number of RPKI origin ASes from 294 to 990 for IPv4 and from 172 to 794 for IPv6, respectively.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Beyond these intentional HSPs, we also observe that many of the HSPs from Route Collectors have no entries in operator databases, hence, they could potentially represent accidental announcements or misconfigured route collector sessions that leak internal routes. </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We analyze how many hyper-specific prefixes are originated from a DPS as identified by Jin et al. [21] and find that only around 1 % of HSPs in IPv4 and IPv6 are related to DPS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In summary, we observe that for both IPv4 and IPv6, hun- dreds of ASes intentionally entered hyper-specific prefixes into operator databases. Yet we also see that many of the HSPs that are visible from route collectors have no respective entries and are likely related to the accidental announcement or disclosure of internal routes. This is further substantiated by the observation that most HSPs are actually ROV invalid since they are more specific then intended by their covering ROA entry. </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 </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 </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endParaRPr lang="de-DE"/>
          </a:p>
          <a:p>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14</a:t>
            </a:fld>
            <a:endParaRPr lang="en-US"/>
          </a:p>
        </p:txBody>
      </p:sp>
    </p:spTree>
    <p:extLst>
      <p:ext uri="{BB962C8B-B14F-4D97-AF65-F5344CB8AC3E}">
        <p14:creationId xmlns:p14="http://schemas.microsoft.com/office/powerpoint/2010/main" val="299517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a:t>Now that we have a basic understanding of the use cases of HSPs, we want to analyze whether HSPs are used intention- ally or accidentally by ASes and their operators. If operators take the time and effort to explicitly enter hyper-specific prefixes into voluntarily-maintained databases, then it is likely that they plan to use them. Hence, we look at the Re- source Public Key Infrastructure (RPKI) and Internet Routing Registry (IRR) operator databases.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15</a:t>
            </a:fld>
            <a:endParaRPr lang="en-US"/>
          </a:p>
        </p:txBody>
      </p:sp>
    </p:spTree>
    <p:extLst>
      <p:ext uri="{BB962C8B-B14F-4D97-AF65-F5344CB8AC3E}">
        <p14:creationId xmlns:p14="http://schemas.microsoft.com/office/powerpoint/2010/main" val="2632057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While many HSPs seem to be in- tentional, we also observe a large number that potentially represent leaked internal routes. While the task of reconfiguring a leaking router ultimately belongs to the feeder AS’ operators, we believe that the maintainers of route collector projects play a vital role when it comes to raising awareness for the existing problems. To support and guide this process, we publish and maintain a dashboard that provides up-to-date HSP statistics as well as a rankings of the top HSP contributors at https://hyperspecifics.io. Beyond fixing potential leakage errors, we believe that studying the poten- tial correlations between hyper-specific prefixes and their less-specific counter parts may lead to new insights into the routing optimizations used by ASes. </a:t>
            </a:r>
            <a:endParaRPr lang="de-DE"/>
          </a:p>
          <a:p>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16</a:t>
            </a:fld>
            <a:endParaRPr lang="en-US"/>
          </a:p>
        </p:txBody>
      </p:sp>
    </p:spTree>
    <p:extLst>
      <p:ext uri="{BB962C8B-B14F-4D97-AF65-F5344CB8AC3E}">
        <p14:creationId xmlns:p14="http://schemas.microsoft.com/office/powerpoint/2010/main" val="2369168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a:solidFill>
                  <a:schemeClr val="tx1"/>
                </a:solidFill>
                <a:effectLst/>
                <a:latin typeface="+mn-lt"/>
                <a:ea typeface="+mn-ea"/>
                <a:cs typeface="+mn-cs"/>
              </a:rPr>
              <a:t>Even though various guides [11, 12, 29, 33, 34] recommend strict filtering of HSPs, we find that many hyper-specific prefixes propagate to 100 or more collector peers. After discussing our results with thirteen operators from different types of networks, we believe that the limited filtering is often a result of popular customer re- quests. The operator of a major transit network told us that their network recently (throughout Summer 2020) changed from the filtering of all IPv4 HSPs to only filtering prefixes more specific than /28; this shift enabled (especially new and small) customer networks to perform basic traffic engineer- ing despite a limited address allocation7 . </a:t>
            </a:r>
          </a:p>
          <a:p>
            <a:r>
              <a:rPr lang="de-DE" sz="1200" kern="1200">
                <a:solidFill>
                  <a:schemeClr val="tx1"/>
                </a:solidFill>
                <a:effectLst/>
                <a:latin typeface="+mn-lt"/>
                <a:ea typeface="+mn-ea"/>
                <a:cs typeface="+mn-cs"/>
              </a:rPr>
              <a:t>This opens up the question whether operators should filter HSPs in the first place. We believe that for IPv6 the answer is a resounding “yes”. Given that there is no shortage of IPv6 addresses and obtaining new blocks is virtually free (compared to the high costs of obtaining IPv4 addresses), we do not see any reason to loosen the current filtering guidelines. For IPv4, we think that the answer should be more nuanced. While loosening the filtering guidelines allows even small ASes to perform traffic engineering, it would also further increase the routing table size. Hence, we believe that shifting the acceptable boundaries by a few CIDR sizes (e.g., /26 or /28) might be an agreeable compromise.</a:t>
            </a:r>
          </a:p>
          <a:p>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This opens up the question whether operators should filter HSPs in the first place. We believe that for IPv6 the answer is a resounding “yes”. Given that there is no shortage of IPv6 addresses and obtaining new blocks is virtually free (compared to the high costs of obtaining IPv4 addresses), we do not see any reason to loosen the current filtering guidelines. For IPv4, we think that the answer should be more nuanced. While loosening the filtering guidelines allows even small ASes to perform traffic engineering, it would also further increase the routing table size. Hence, we believe that shifting the acceptable boundaries by a few CIDR sizes (e.g., /26 or /28) might be an agreeable compromise. </a:t>
            </a:r>
            <a:endParaRPr lang="de-DE"/>
          </a:p>
          <a:p>
            <a:r>
              <a:rPr lang="de-DE" sz="1200" kern="1200">
                <a:solidFill>
                  <a:schemeClr val="tx1"/>
                </a:solidFill>
                <a:effectLst/>
                <a:latin typeface="+mn-lt"/>
                <a:ea typeface="+mn-ea"/>
                <a:cs typeface="+mn-cs"/>
              </a:rPr>
              <a:t> </a:t>
            </a:r>
            <a:endParaRPr lang="de-DE"/>
          </a:p>
          <a:p>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17</a:t>
            </a:fld>
            <a:endParaRPr lang="en-US"/>
          </a:p>
        </p:txBody>
      </p:sp>
    </p:spTree>
    <p:extLst>
      <p:ext uri="{BB962C8B-B14F-4D97-AF65-F5344CB8AC3E}">
        <p14:creationId xmlns:p14="http://schemas.microsoft.com/office/powerpoint/2010/main" val="3726816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18</a:t>
            </a:fld>
            <a:endParaRPr lang="en-US"/>
          </a:p>
        </p:txBody>
      </p:sp>
    </p:spTree>
    <p:extLst>
      <p:ext uri="{BB962C8B-B14F-4D97-AF65-F5344CB8AC3E}">
        <p14:creationId xmlns:p14="http://schemas.microsoft.com/office/powerpoint/2010/main" val="2174990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 all picture of IPv4 and IPv6 </a:t>
            </a:r>
          </a:p>
          <a:p>
            <a:r>
              <a:rPr lang="en-US"/>
              <a:t>Points:</a:t>
            </a:r>
          </a:p>
          <a:p>
            <a:pPr marL="171450" indent="-171450">
              <a:buFont typeface="Arial" panose="020B0604020202020204" pitchFamily="34" charset="0"/>
              <a:buChar char="•"/>
            </a:pPr>
            <a:r>
              <a:rPr lang="en-US"/>
              <a:t>For Ipv4 Mid 2018 – mid 2019 the number of MSPs has high jumps </a:t>
            </a:r>
          </a:p>
          <a:p>
            <a:pPr marL="628650" lvl="1" indent="-171450">
              <a:buFont typeface="Arial" panose="020B0604020202020204" pitchFamily="34" charset="0"/>
              <a:buChar char="•"/>
            </a:pPr>
            <a:r>
              <a:rPr lang="en-US" b="1">
                <a:solidFill>
                  <a:srgbClr val="FF0000"/>
                </a:solidFill>
              </a:rPr>
              <a:t>The number of RCs has significantly increased to above 40 RCs – but the number of Feeder </a:t>
            </a:r>
            <a:r>
              <a:rPr lang="en-US" b="1" err="1">
                <a:solidFill>
                  <a:srgbClr val="FF0000"/>
                </a:solidFill>
              </a:rPr>
              <a:t>Ases</a:t>
            </a:r>
            <a:r>
              <a:rPr lang="en-US" b="1">
                <a:solidFill>
                  <a:srgbClr val="FF0000"/>
                </a:solidFill>
              </a:rPr>
              <a:t> not. But we don’t know what is the main reason </a:t>
            </a:r>
          </a:p>
          <a:p>
            <a:pPr marL="1085850" lvl="2" indent="-171450">
              <a:buFont typeface="Arial" panose="020B0604020202020204" pitchFamily="34" charset="0"/>
              <a:buChar char="•"/>
            </a:pPr>
            <a:r>
              <a:rPr lang="en-US" b="1">
                <a:solidFill>
                  <a:srgbClr val="FF0000"/>
                </a:solidFill>
              </a:rPr>
              <a:t>Idea – check the top MSP origin AS per date (Data point) </a:t>
            </a:r>
          </a:p>
          <a:p>
            <a:pPr marL="171450" lvl="0" indent="-171450">
              <a:buFont typeface="Arial" panose="020B0604020202020204" pitchFamily="34" charset="0"/>
              <a:buChar char="•"/>
            </a:pPr>
            <a:r>
              <a:rPr lang="en-US" b="1">
                <a:solidFill>
                  <a:srgbClr val="FF0000"/>
                </a:solidFill>
              </a:rPr>
              <a:t>Mid 2017 is this </a:t>
            </a:r>
            <a:r>
              <a:rPr lang="en-US" b="1" err="1">
                <a:solidFill>
                  <a:srgbClr val="FF0000"/>
                </a:solidFill>
              </a:rPr>
              <a:t>highes</a:t>
            </a:r>
            <a:r>
              <a:rPr lang="en-US" b="1">
                <a:solidFill>
                  <a:srgbClr val="FF0000"/>
                </a:solidFill>
              </a:rPr>
              <a:t> peak for IPv6 MSPs – </a:t>
            </a:r>
          </a:p>
          <a:p>
            <a:pPr marL="628650" lvl="1" indent="-171450">
              <a:buFont typeface="Arial" panose="020B0604020202020204" pitchFamily="34" charset="0"/>
              <a:buChar char="•"/>
            </a:pPr>
            <a:r>
              <a:rPr lang="en-US" b="1">
                <a:solidFill>
                  <a:srgbClr val="FF0000"/>
                </a:solidFill>
              </a:rPr>
              <a:t>There is not increase in number of RC, with comparison to earlier data point. So why is high ?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solidFill>
                  <a:srgbClr val="FF0000"/>
                </a:solidFill>
              </a:rPr>
              <a:t>Idea – check the top MSP origin AS per date (Data point)</a:t>
            </a:r>
          </a:p>
        </p:txBody>
      </p:sp>
      <p:sp>
        <p:nvSpPr>
          <p:cNvPr id="4" name="Slide Number Placeholder 3"/>
          <p:cNvSpPr>
            <a:spLocks noGrp="1"/>
          </p:cNvSpPr>
          <p:nvPr>
            <p:ph type="sldNum" sz="quarter" idx="10"/>
          </p:nvPr>
        </p:nvSpPr>
        <p:spPr/>
        <p:txBody>
          <a:bodyPr/>
          <a:lstStyle/>
          <a:p>
            <a:fld id="{0F92F155-DF1C-4458-98CD-A9F21439A154}" type="slidenum">
              <a:rPr lang="en-US" smtClean="0"/>
              <a:t>19</a:t>
            </a:fld>
            <a:endParaRPr lang="en-US"/>
          </a:p>
        </p:txBody>
      </p:sp>
    </p:spTree>
    <p:extLst>
      <p:ext uri="{BB962C8B-B14F-4D97-AF65-F5344CB8AC3E}">
        <p14:creationId xmlns:p14="http://schemas.microsoft.com/office/powerpoint/2010/main" val="209797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D0AFC8CC-C63E-464A-8562-1D88FEB0ADD0}" type="slidenum">
              <a:rPr lang="en-US" smtClean="0"/>
              <a:t>2</a:t>
            </a:fld>
            <a:endParaRPr lang="en-US"/>
          </a:p>
        </p:txBody>
      </p:sp>
    </p:spTree>
    <p:extLst>
      <p:ext uri="{BB962C8B-B14F-4D97-AF65-F5344CB8AC3E}">
        <p14:creationId xmlns:p14="http://schemas.microsoft.com/office/powerpoint/2010/main" val="118280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Furthermore, we see that RES communities are a subset of BH communities, hinting that operators do not want their blackholing prefixes to propagate. Blackholing is therefore one contributor of HSPs, but blackholing communities are not present on the majority of HSP announcements.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We note that the blackholing communities that we see at route collector peers is a lower bound: Blackholing communities—similar to other communities— could be cleaned along the path but the prefix itself could continue to propagate </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We find concrete evidence for 7–13% of HSPs explicitly tagged with blackholing communi- ties. </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endParaRPr lang="de-DE"/>
          </a:p>
          <a:p>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20</a:t>
            </a:fld>
            <a:endParaRPr lang="en-US"/>
          </a:p>
        </p:txBody>
      </p:sp>
    </p:spTree>
    <p:extLst>
      <p:ext uri="{BB962C8B-B14F-4D97-AF65-F5344CB8AC3E}">
        <p14:creationId xmlns:p14="http://schemas.microsoft.com/office/powerpoint/2010/main" val="3639051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a:solidFill>
                  <a:schemeClr val="tx1"/>
                </a:solidFill>
                <a:effectLst/>
                <a:latin typeface="+mn-lt"/>
                <a:ea typeface="+mn-ea"/>
                <a:cs typeface="+mn-cs"/>
              </a:rPr>
              <a:t>We observe that the presence of hyper- specific prefixes in the Internet’s routing ecosystem has in- creased through the last decade and HSPs make up about one-tenth of all the prefixes that are observed by route collec- tors. In IPv4 the increase in HSPs is driven by an increment in feeder ASes, whereas in IPv6 we see an increase also for a constant set of feeder ASes. While most HSPs only prop- agate locally, some of them are globally visible and can be consistently observed throughout an entire year. </a:t>
            </a:r>
            <a:endParaRPr lang="de-DE"/>
          </a:p>
          <a:p>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21</a:t>
            </a:fld>
            <a:endParaRPr lang="en-US"/>
          </a:p>
        </p:txBody>
      </p:sp>
    </p:spTree>
    <p:extLst>
      <p:ext uri="{BB962C8B-B14F-4D97-AF65-F5344CB8AC3E}">
        <p14:creationId xmlns:p14="http://schemas.microsoft.com/office/powerpoint/2010/main" val="4026557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﻿ASes often have economical incentives to keep their BGP routing table size low. To realize this goal, some ASes aggregate (multiple) more-specific routes into a single less-or-equally-specific route</a:t>
            </a:r>
          </a:p>
          <a:p>
            <a:r>
              <a:rPr lang="en-US"/>
              <a:t>Where does HSP aggregation 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a:t>For the anchor-prefixes( /24 in IPv4 and /48 in IPv6) we rely on th ATOMIC_AGGREGATE field.</a:t>
            </a:r>
          </a:p>
          <a:p>
            <a:endParaRPr lang="en-US" b="1">
              <a:solidFill>
                <a:srgbClr val="FF0000"/>
              </a:solidFill>
            </a:endParaRPr>
          </a:p>
          <a:p>
            <a:r>
              <a:rPr lang="en-US" b="1">
                <a:solidFill>
                  <a:srgbClr val="FF0000"/>
                </a:solidFill>
              </a:rPr>
              <a:t>According to RFC 4271 [48], a router MAY set the AGGREGATOR field when it performs prefix-aggregation—which can serve as indication that some form of aggregation must have hap- pened.  we rely on th ATOMIC_AGGREGATE field as well as the presence of AS_SET elements in the AS_PATH attribute, </a:t>
            </a:r>
          </a:p>
          <a:p>
            <a:r>
              <a:rPr lang="en-US" b="1">
                <a:solidFill>
                  <a:srgbClr val="FF0000"/>
                </a:solidFill>
              </a:rPr>
              <a:t>we remove all anchor-routes that contain at least one of them. Where does HSP</a:t>
            </a:r>
          </a:p>
          <a:p>
            <a:endParaRPr lang="en-US" b="1">
              <a:solidFill>
                <a:srgbClr val="FF0000"/>
              </a:solidFill>
            </a:endParaRPr>
          </a:p>
          <a:p>
            <a:r>
              <a:rPr lang="en-US" b="1">
                <a:solidFill>
                  <a:srgbClr val="FF0000"/>
                </a:solidFill>
              </a:rPr>
              <a:t>Origin and off-path (es- pecially AGGREGATOR fields with private ASNs) aggregation often occurs due to the use of BGP confederations [11, 27] where the AS is internally split into multiple private sub- ASes.</a:t>
            </a:r>
          </a:p>
          <a:p>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22</a:t>
            </a:fld>
            <a:endParaRPr lang="en-US"/>
          </a:p>
        </p:txBody>
      </p:sp>
    </p:spTree>
    <p:extLst>
      <p:ext uri="{BB962C8B-B14F-4D97-AF65-F5344CB8AC3E}">
        <p14:creationId xmlns:p14="http://schemas.microsoft.com/office/powerpoint/2010/main" val="4021417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a:t>How visible are HSP? Or How far HSPs propagate? </a:t>
            </a:r>
          </a:p>
          <a:p>
            <a:endParaRPr lang="en-US"/>
          </a:p>
          <a:p>
            <a:r>
              <a:rPr lang="en-US"/>
              <a:t>While we are not able to account this peak to a single factor, we observe that the increase is rather uniform across collector peers, origin ASes, interme- date ASes, and address space and, hence, is unlikely to stem from a measurement artifact or some local misconfiguration.</a:t>
            </a:r>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23</a:t>
            </a:fld>
            <a:endParaRPr lang="en-US"/>
          </a:p>
        </p:txBody>
      </p:sp>
    </p:spTree>
    <p:extLst>
      <p:ext uri="{BB962C8B-B14F-4D97-AF65-F5344CB8AC3E}">
        <p14:creationId xmlns:p14="http://schemas.microsoft.com/office/powerpoint/2010/main" val="559946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0"/>
              <a:t>ROAs for which the most-specific CIDR size would produce an HSP</a:t>
            </a:r>
          </a:p>
          <a:p>
            <a:r>
              <a:rPr lang="de-DE" b="0"/>
              <a:t> If the least-specific prefix covered by a ROA is also hyper-specific, we call the ROA explicit; ﻿otherwise, we call the ROA implicit.</a:t>
            </a:r>
          </a:p>
          <a:p>
            <a:endParaRPr lang="de-DE" b="0"/>
          </a:p>
          <a:p>
            <a:r>
              <a:rPr lang="de-DE" b="0"/>
              <a:t>We extract all hyper-specific route objects from the “IRR Snapshots“</a:t>
            </a:r>
          </a:p>
          <a:p>
            <a:endParaRPr lang="en-US" b="1">
              <a:solidFill>
                <a:srgbClr val="FF0000"/>
              </a:solidFill>
            </a:endParaRPr>
          </a:p>
          <a:p>
            <a:r>
              <a:rPr lang="en-US" b="1">
                <a:solidFill>
                  <a:srgbClr val="FF0000"/>
                </a:solidFill>
              </a:rPr>
              <a:t>While our IRR snapshots pro-duced actual HSPs, our final prefix-aggregation and ROAs</a:t>
            </a:r>
          </a:p>
          <a:p>
            <a:r>
              <a:rPr lang="en-US" b="1">
                <a:solidFill>
                  <a:srgbClr val="FF0000"/>
                </a:solidFill>
              </a:rPr>
              <a:t>only produced a list of anchor-prefixes that is likely to con-tain HSPs.</a:t>
            </a:r>
          </a:p>
          <a:p>
            <a:endParaRPr lang="en-US" b="1">
              <a:solidFill>
                <a:srgbClr val="FF0000"/>
              </a:solidFill>
            </a:endParaRPr>
          </a:p>
          <a:p>
            <a:r>
              <a:rPr lang="en-US" b="1">
                <a:solidFill>
                  <a:srgbClr val="FF0000"/>
                </a:solidFill>
              </a:rPr>
              <a:t>Notably, some part of this increase can potentially be accounted to the increasing numbers of route collectors and route collector peers over time</a:t>
            </a:r>
          </a:p>
          <a:p>
            <a:endParaRPr lang="en-US" b="1">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1">
                <a:solidFill>
                  <a:srgbClr val="C00000"/>
                </a:solidFill>
              </a:rPr>
              <a:t>We observe the current route collector infrastructure misses roughly one-third of the of the anchor prefixes that potentially contain HSPs? </a:t>
            </a:r>
          </a:p>
          <a:p>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24</a:t>
            </a:fld>
            <a:endParaRPr lang="en-US"/>
          </a:p>
        </p:txBody>
      </p:sp>
    </p:spTree>
    <p:extLst>
      <p:ext uri="{BB962C8B-B14F-4D97-AF65-F5344CB8AC3E}">
        <p14:creationId xmlns:p14="http://schemas.microsoft.com/office/powerpoint/2010/main" val="245548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FF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a:t>For IPv6 the BGP-visible HSP origins grew from a few tens of ASes to about 500 ASes.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a:t>For IPv6, the growth rate of more than 25x from 2010 to 2021 is much steeper compared to overall origin 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a:t>Given the strong increase in HSP originating ASes, we wonder whether a certain class of ASes is more likely to utilize HSPs.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FF0000"/>
              </a:solidFill>
            </a:endParaRPr>
          </a:p>
          <a:p>
            <a:r>
              <a:rPr lang="en-US" b="1">
                <a:solidFill>
                  <a:srgbClr val="FF0000"/>
                </a:solidFill>
              </a:rPr>
              <a:t>Comparing this to the growth of all IPv4 and IPv6 ASes, we find that the IPv4 HSP origin growth rate—although impressive—is slower than the overall origin AS growth rate [43]</a:t>
            </a:r>
          </a:p>
        </p:txBody>
      </p:sp>
      <p:sp>
        <p:nvSpPr>
          <p:cNvPr id="4" name="Slide Number Placeholder 3"/>
          <p:cNvSpPr>
            <a:spLocks noGrp="1"/>
          </p:cNvSpPr>
          <p:nvPr>
            <p:ph type="sldNum" sz="quarter" idx="10"/>
          </p:nvPr>
        </p:nvSpPr>
        <p:spPr/>
        <p:txBody>
          <a:bodyPr/>
          <a:lstStyle/>
          <a:p>
            <a:fld id="{0F92F155-DF1C-4458-98CD-A9F21439A154}" type="slidenum">
              <a:rPr lang="en-US" smtClean="0"/>
              <a:t>25</a:t>
            </a:fld>
            <a:endParaRPr lang="en-US"/>
          </a:p>
        </p:txBody>
      </p:sp>
    </p:spTree>
    <p:extLst>
      <p:ext uri="{BB962C8B-B14F-4D97-AF65-F5344CB8AC3E}">
        <p14:creationId xmlns:p14="http://schemas.microsoft.com/office/powerpoint/2010/main" val="2625207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2400"/>
              <a:t>Resource Public Key Infrastructure (RPKI) Snapshots:</a:t>
            </a:r>
          </a:p>
          <a:p>
            <a:pPr marL="800100" lvl="1" indent="-342900">
              <a:buFont typeface="Arial" panose="020B0604020202020204" pitchFamily="34" charset="0"/>
              <a:buChar char="•"/>
            </a:pPr>
            <a:r>
              <a:rPr lang="de-DE" sz="2000"/>
              <a:t>ROA records to validate the legitimate announcements of prefixes by ASes</a:t>
            </a:r>
          </a:p>
          <a:p>
            <a:endParaRPr lang="de-DE" sz="2000"/>
          </a:p>
          <a:p>
            <a:r>
              <a:rPr lang="de-DE" sz="2400"/>
              <a:t>Internet Routing Registries (IRRs) Snapshots:</a:t>
            </a:r>
          </a:p>
          <a:p>
            <a:pPr marL="800100" lvl="1" indent="-342900">
              <a:buFont typeface="Arial" panose="020B0604020202020204" pitchFamily="34" charset="0"/>
              <a:buChar char="•"/>
            </a:pPr>
            <a:r>
              <a:rPr lang="de-DE" sz="2000"/>
              <a:t>Records containing route-object information</a:t>
            </a:r>
            <a:r>
              <a:rPr lang="de-DE" sz="1600"/>
              <a:t> </a:t>
            </a:r>
            <a:endParaRPr lang="de-DE" sz="2000"/>
          </a:p>
          <a:p>
            <a:r>
              <a:rPr lang="de-DE" sz="1200"/>
              <a:t>AS Relationships Inferences (CAIDA) </a:t>
            </a:r>
          </a:p>
          <a:p>
            <a:r>
              <a:rPr lang="de-DE" sz="1200"/>
              <a:t>AS Classification Inferences (CAIDA)</a:t>
            </a:r>
          </a:p>
          <a:p>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26</a:t>
            </a:fld>
            <a:endParaRPr lang="en-US"/>
          </a:p>
        </p:txBody>
      </p:sp>
    </p:spTree>
    <p:extLst>
      <p:ext uri="{BB962C8B-B14F-4D97-AF65-F5344CB8AC3E}">
        <p14:creationId xmlns:p14="http://schemas.microsoft.com/office/powerpoint/2010/main" val="3907988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e-DE" b="1"/>
              <a:t>Rule1:</a:t>
            </a:r>
          </a:p>
          <a:p>
            <a:pPr marL="342900" indent="-342900" algn="l">
              <a:buFont typeface="Arial" panose="020B0604020202020204" pitchFamily="34" charset="0"/>
              <a:buChar char="•"/>
            </a:pPr>
            <a:r>
              <a:rPr lang="de-DE"/>
              <a:t>Misconfigured Peer ASes </a:t>
            </a:r>
          </a:p>
          <a:p>
            <a:pPr marL="342900" indent="-342900" algn="l">
              <a:buFont typeface="Arial" panose="020B0604020202020204" pitchFamily="34" charset="0"/>
              <a:buChar char="•"/>
            </a:pPr>
            <a:r>
              <a:rPr lang="de-DE"/>
              <a:t>Abnormal Prefixes</a:t>
            </a:r>
          </a:p>
          <a:p>
            <a:pPr marL="342900" indent="-342900" algn="l">
              <a:buFont typeface="Arial" panose="020B0604020202020204" pitchFamily="34" charset="0"/>
              <a:buChar char="•"/>
            </a:pPr>
            <a:r>
              <a:rPr lang="de-DE"/>
              <a:t>Private IP ranges</a:t>
            </a:r>
          </a:p>
          <a:p>
            <a:pPr marL="342900" indent="-342900" algn="l">
              <a:buFont typeface="Arial" panose="020B0604020202020204" pitchFamily="34" charset="0"/>
              <a:buChar char="•"/>
            </a:pPr>
            <a:r>
              <a:rPr lang="de-DE"/>
              <a:t>Private Origin ASes</a:t>
            </a:r>
          </a:p>
          <a:p>
            <a:pPr marL="342900" indent="-342900" algn="l">
              <a:buFont typeface="Arial" panose="020B0604020202020204" pitchFamily="34" charset="0"/>
              <a:buChar char="•"/>
            </a:pPr>
            <a:r>
              <a:rPr lang="de-DE"/>
              <a:t>Multicast </a:t>
            </a:r>
            <a:r>
              <a:rPr lang="de-DE" err="1"/>
              <a:t>and</a:t>
            </a:r>
            <a:r>
              <a:rPr lang="de-DE"/>
              <a:t> IPv4 class E</a:t>
            </a:r>
          </a:p>
          <a:p>
            <a:endParaRPr lang="de-DE"/>
          </a:p>
          <a:p>
            <a:pPr algn="l"/>
            <a:r>
              <a:rPr lang="de-DE" b="1"/>
              <a:t>Rule2:</a:t>
            </a:r>
          </a:p>
          <a:p>
            <a:pPr algn="l"/>
            <a:r>
              <a:rPr lang="de-DE" b="1"/>
              <a:t>Testable HSP</a:t>
            </a:r>
          </a:p>
          <a:p>
            <a:pPr marL="342900" indent="-342900" algn="l">
              <a:buFont typeface="Arial" panose="020B0604020202020204" pitchFamily="34" charset="0"/>
              <a:buChar char="•"/>
            </a:pPr>
            <a:r>
              <a:rPr lang="de-DE"/>
              <a:t>For all HSPs, check if it was announced via a route that  crossed at least one additional AS then “testable“.  </a:t>
            </a:r>
          </a:p>
          <a:p>
            <a:pPr algn="l"/>
            <a:r>
              <a:rPr lang="de-DE" b="1"/>
              <a:t>Testable Peer AS</a:t>
            </a:r>
          </a:p>
          <a:p>
            <a:pPr marL="342900" indent="-342900" algn="l">
              <a:buFont typeface="Arial" panose="020B0604020202020204" pitchFamily="34" charset="0"/>
              <a:buChar char="•"/>
            </a:pPr>
            <a:r>
              <a:rPr lang="de-DE"/>
              <a:t>﻿peer AS only then “testable“ if it knows at least ten “testable“ prefixes.</a:t>
            </a:r>
            <a:endParaRPr lang="de-DE" b="1"/>
          </a:p>
          <a:p>
            <a:endParaRPr lang="de-DE"/>
          </a:p>
        </p:txBody>
      </p:sp>
      <p:sp>
        <p:nvSpPr>
          <p:cNvPr id="4" name="Slide Number Placeholder 3"/>
          <p:cNvSpPr>
            <a:spLocks noGrp="1"/>
          </p:cNvSpPr>
          <p:nvPr>
            <p:ph type="sldNum" sz="quarter" idx="5"/>
          </p:nvPr>
        </p:nvSpPr>
        <p:spPr/>
        <p:txBody>
          <a:bodyPr/>
          <a:lstStyle/>
          <a:p>
            <a:fld id="{D0AFC8CC-C63E-464A-8562-1D88FEB0ADD0}" type="slidenum">
              <a:rPr lang="en-US" smtClean="0"/>
              <a:t>27</a:t>
            </a:fld>
            <a:endParaRPr lang="en-US"/>
          </a:p>
        </p:txBody>
      </p:sp>
    </p:spTree>
    <p:extLst>
      <p:ext uri="{BB962C8B-B14F-4D97-AF65-F5344CB8AC3E}">
        <p14:creationId xmlns:p14="http://schemas.microsoft.com/office/powerpoint/2010/main" val="385486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buAutoNum type="arabicParenBoth"/>
            </a:pPr>
            <a:r>
              <a:rPr lang="de-DE" sz="1200" b="0"/>
              <a:t>all HSPs propagate along the same relationship tuples (green)</a:t>
            </a:r>
          </a:p>
          <a:p>
            <a:pPr marL="457200" indent="-457200" algn="just">
              <a:buAutoNum type="arabicParenBoth"/>
            </a:pPr>
            <a:r>
              <a:rPr lang="de-DE" sz="1200" b="0"/>
              <a:t>at least one HSP propagates along such a relationship tuple(dark-red).</a:t>
            </a:r>
            <a:endParaRPr lang="en-US" sz="1200">
              <a:solidFill>
                <a:srgbClr val="FF0000"/>
              </a:solidFill>
            </a:endParaRPr>
          </a:p>
          <a:p>
            <a:endParaRPr lang="en-US" b="1">
              <a:solidFill>
                <a:srgbClr val="FF0000"/>
              </a:solidFill>
            </a:endParaRPr>
          </a:p>
          <a:p>
            <a:r>
              <a:rPr lang="en-US" b="1">
                <a:solidFill>
                  <a:srgbClr val="FF0000"/>
                </a:solidFill>
              </a:rPr>
              <a:t>Notably, the ASes in the green bars are distinct from each other while the ASes in the dark-red bars might be counted multiple times (e.g., if they redistribute two HSPs via different relationship tuples).We first observe, that we do not see a single occurrence of P2P relationships, suggesting that ASes strongly filter the routes they send to peers.</a:t>
            </a:r>
          </a:p>
          <a:p>
            <a:r>
              <a:rPr lang="en-US" b="1">
                <a:solidFill>
                  <a:srgbClr val="FF0000"/>
                </a:solidFill>
              </a:rPr>
              <a:t>for IPv4 almost all ASes redistribute HSPs “upwards”, i.e., they receive the HSP from their customer and announce it to their provider. A</a:t>
            </a:r>
          </a:p>
          <a:p>
            <a:endParaRPr lang="en-US" b="1">
              <a:solidFill>
                <a:srgbClr val="FF0000"/>
              </a:solidFill>
            </a:endParaRPr>
          </a:p>
          <a:p>
            <a:r>
              <a:rPr lang="en-US" b="1">
                <a:solidFill>
                  <a:srgbClr val="FF0000"/>
                </a:solidFill>
              </a:rPr>
              <a:t>﻿Both of those policies are actually consistent with what we</a:t>
            </a:r>
          </a:p>
          <a:p>
            <a:r>
              <a:rPr lang="en-US" b="1">
                <a:solidFill>
                  <a:srgbClr val="FF0000"/>
                </a:solidFill>
              </a:rPr>
              <a:t>9One tuple for the first and second AS, one tuple for the second and third AS.</a:t>
            </a:r>
          </a:p>
          <a:p>
            <a:r>
              <a:rPr lang="en-US" b="1">
                <a:solidFill>
                  <a:srgbClr val="FF0000"/>
                </a:solidFill>
              </a:rPr>
              <a:t>11</a:t>
            </a:r>
          </a:p>
          <a:p>
            <a:r>
              <a:rPr lang="en-US" b="1">
                <a:solidFill>
                  <a:srgbClr val="FF0000"/>
                </a:solidFill>
              </a:rPr>
              <a:t>heard from various operators: Customers pay their providers to reannounce their prefixes, and so the providers often re- distribute everything they receive from their customers to everyone except their peers.</a:t>
            </a:r>
          </a:p>
          <a:p>
            <a:endParaRPr lang="en-US" b="1">
              <a:solidFill>
                <a:srgbClr val="FF0000"/>
              </a:solidFill>
            </a:endParaRPr>
          </a:p>
          <a:p>
            <a:r>
              <a:rPr lang="en-US" b="1">
                <a:solidFill>
                  <a:srgbClr val="FF0000"/>
                </a:solidFill>
              </a:rPr>
              <a:t>Finally, we observe that there</a:t>
            </a:r>
          </a:p>
          <a:p>
            <a:r>
              <a:rPr lang="en-US" b="1">
                <a:solidFill>
                  <a:srgbClr val="FF0000"/>
                </a:solidFill>
              </a:rPr>
              <a:t>is a negligible number of cases where a customer receives</a:t>
            </a:r>
          </a:p>
          <a:p>
            <a:r>
              <a:rPr lang="en-US" b="1">
                <a:solidFill>
                  <a:srgbClr val="FF0000"/>
                </a:solidFill>
              </a:rPr>
              <a:t>a hyper-specific route from its provider and reannounces it</a:t>
            </a:r>
          </a:p>
          <a:p>
            <a:r>
              <a:rPr lang="en-US" b="1">
                <a:solidFill>
                  <a:srgbClr val="FF0000"/>
                </a:solidFill>
              </a:rPr>
              <a:t>to another provider. While such cases validate the economic</a:t>
            </a:r>
          </a:p>
          <a:p>
            <a:r>
              <a:rPr lang="en-US" b="1">
                <a:solidFill>
                  <a:srgbClr val="FF0000"/>
                </a:solidFill>
              </a:rPr>
              <a:t>incentives assumed by the valley-free routing model</a:t>
            </a:r>
          </a:p>
          <a:p>
            <a:endParaRPr lang="en-US" b="1">
              <a:solidFill>
                <a:srgbClr val="FF0000"/>
              </a:solidFill>
            </a:endParaRPr>
          </a:p>
          <a:p>
            <a:r>
              <a:rPr lang="en-US" b="1">
                <a:solidFill>
                  <a:srgbClr val="FF0000"/>
                </a:solidFill>
              </a:rPr>
              <a:t>Notably, the finding that HSPs are only redistributed “verti-cally” (i.e., from customers to providers and vice versa) and</a:t>
            </a:r>
          </a:p>
          <a:p>
            <a:r>
              <a:rPr lang="en-US" b="1">
                <a:solidFill>
                  <a:srgbClr val="FF0000"/>
                </a:solidFill>
              </a:rPr>
              <a:t>never “horizontally” is consistent throughout all snapshots</a:t>
            </a:r>
          </a:p>
          <a:p>
            <a:r>
              <a:rPr lang="en-US" b="1">
                <a:solidFill>
                  <a:srgbClr val="FF0000"/>
                </a:solidFill>
              </a:rPr>
              <a:t>within our observation period.</a:t>
            </a:r>
          </a:p>
          <a:p>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28</a:t>
            </a:fld>
            <a:endParaRPr lang="en-US"/>
          </a:p>
        </p:txBody>
      </p:sp>
    </p:spTree>
    <p:extLst>
      <p:ext uri="{BB962C8B-B14F-4D97-AF65-F5344CB8AC3E}">
        <p14:creationId xmlns:p14="http://schemas.microsoft.com/office/powerpoint/2010/main" val="2402676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29</a:t>
            </a:fld>
            <a:endParaRPr lang="en-US"/>
          </a:p>
        </p:txBody>
      </p:sp>
    </p:spTree>
    <p:extLst>
      <p:ext uri="{BB962C8B-B14F-4D97-AF65-F5344CB8AC3E}">
        <p14:creationId xmlns:p14="http://schemas.microsoft.com/office/powerpoint/2010/main" val="171074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D0AFC8CC-C63E-464A-8562-1D88FEB0ADD0}" type="slidenum">
              <a:rPr lang="en-US" smtClean="0"/>
              <a:t>3</a:t>
            </a:fld>
            <a:endParaRPr lang="en-US"/>
          </a:p>
        </p:txBody>
      </p:sp>
    </p:spTree>
    <p:extLst>
      <p:ext uri="{BB962C8B-B14F-4D97-AF65-F5344CB8AC3E}">
        <p14:creationId xmlns:p14="http://schemas.microsoft.com/office/powerpoint/2010/main" val="3600927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Finally, we want to understand how how much the lack of additional BGP vantage points impacts our observations on reachability?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we adopt a short an-nouncement cycle: We announce a prefix at the beginning of every full hour and withdraw it 30 minutes later7. We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identify a set of 8 IPv4 and 9 IPv6 neighboring ASes that redistribute HSPs. Notably, those ASes are distributed across 4 and 3 geographically separate Points of Presence.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Technical realization. Throughout May 21 and 22,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we announce /24, /25, /28, and /32 IPv4 prefixes and /48, /49, /64, /65, /128 prefixes through a single neighbor at the beginning of every even hour. After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30</a:t>
            </a:fld>
            <a:endParaRPr lang="en-US"/>
          </a:p>
        </p:txBody>
      </p:sp>
    </p:spTree>
    <p:extLst>
      <p:ext uri="{BB962C8B-B14F-4D97-AF65-F5344CB8AC3E}">
        <p14:creationId xmlns:p14="http://schemas.microsoft.com/office/powerpoint/2010/main" val="4284939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As bdrmapit requires a large corpus of traceroutes as input to perform well, we use tracer- oute data from CAIDA’s IPv4 Prefix-Probing data set [69], CAIDA’s IPv4 Routed /24 Topology Dataset [69], CAIDA’s IPv4 Routed /48 Topology Dataset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FF0000"/>
                </a:solidFill>
              </a:rPr>
              <a:t>﻿Comparison. Figure 9 compares the the number of 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FF0000"/>
                </a:solidFill>
              </a:rPr>
              <a:t>(aggregated over all iterations) that (1) hosted Atlas probes that reached the target (ATLAS_SOURCE, yellow), (2) appeared along the path between ATLAS_SOURCE ASes and the Peering Testbed (ATLAS_PATH, dark red), (3) are visi- ble from route collector peers (BGP, gray).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FF0000"/>
                </a:solidFill>
              </a:rPr>
              <a:t>Especially for IPv6 we observe that most PEERING neighbors redistribute our prefixes (includ- ing the anchor prefix) only towards their customers, hence, some of our Atlas probes are unable to reach the peering testbed even for the anchor prefix.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31</a:t>
            </a:fld>
            <a:endParaRPr lang="en-US"/>
          </a:p>
        </p:txBody>
      </p:sp>
    </p:spTree>
    <p:extLst>
      <p:ext uri="{BB962C8B-B14F-4D97-AF65-F5344CB8AC3E}">
        <p14:creationId xmlns:p14="http://schemas.microsoft.com/office/powerpoint/2010/main" val="311170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2400"/>
              <a:t>Resource Public Key Infrastructure (RPKI) Snapshots:</a:t>
            </a:r>
          </a:p>
          <a:p>
            <a:pPr marL="800100" lvl="1" indent="-342900">
              <a:buFont typeface="Arial" panose="020B0604020202020204" pitchFamily="34" charset="0"/>
              <a:buChar char="•"/>
            </a:pPr>
            <a:r>
              <a:rPr lang="de-DE" sz="2000"/>
              <a:t>ROA records to validate the legitimate announcements of prefixes by ASes</a:t>
            </a:r>
          </a:p>
          <a:p>
            <a:endParaRPr lang="de-DE" sz="2000"/>
          </a:p>
          <a:p>
            <a:r>
              <a:rPr lang="de-DE" sz="2400"/>
              <a:t>Internet Routing Registries (IRRs) Snapshots:</a:t>
            </a:r>
          </a:p>
          <a:p>
            <a:pPr marL="800100" lvl="1" indent="-342900">
              <a:buFont typeface="Arial" panose="020B0604020202020204" pitchFamily="34" charset="0"/>
              <a:buChar char="•"/>
            </a:pPr>
            <a:r>
              <a:rPr lang="de-DE" sz="2000"/>
              <a:t>Records containing route-object information</a:t>
            </a:r>
            <a:r>
              <a:rPr lang="de-DE" sz="1600"/>
              <a:t> </a:t>
            </a:r>
            <a:endParaRPr lang="de-DE" sz="2000"/>
          </a:p>
          <a:p>
            <a:r>
              <a:rPr lang="de-DE" sz="1200"/>
              <a:t>AS Relationships Inferences (CAIDA) </a:t>
            </a:r>
          </a:p>
          <a:p>
            <a:r>
              <a:rPr lang="de-DE" sz="1200"/>
              <a:t>AS Classification Inferences (CAIDA)</a:t>
            </a:r>
          </a:p>
          <a:p>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4</a:t>
            </a:fld>
            <a:endParaRPr lang="en-US"/>
          </a:p>
        </p:txBody>
      </p:sp>
    </p:spTree>
    <p:extLst>
      <p:ext uri="{BB962C8B-B14F-4D97-AF65-F5344CB8AC3E}">
        <p14:creationId xmlns:p14="http://schemas.microsoft.com/office/powerpoint/2010/main" val="2131382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5</a:t>
            </a:fld>
            <a:endParaRPr lang="en-US"/>
          </a:p>
        </p:txBody>
      </p:sp>
    </p:spTree>
    <p:extLst>
      <p:ext uri="{BB962C8B-B14F-4D97-AF65-F5344CB8AC3E}">
        <p14:creationId xmlns:p14="http://schemas.microsoft.com/office/powerpoint/2010/main" val="3034070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a:solidFill>
                  <a:schemeClr val="tx1"/>
                </a:solidFill>
                <a:effectLst/>
                <a:latin typeface="+mn-lt"/>
                <a:ea typeface="+mn-ea"/>
                <a:cs typeface="+mn-cs"/>
              </a:rPr>
              <a:t>To understand the prevalence of hyper-specific prefixes, we aggregate the routing tables of all collector peers and compare the distribution of prefixes depending on CIDR sizes. The figure shows those distributions as stacked bar plots for each snapshot. We observe that up to 13 % (in 2015) and 25 % (in 2018) of totally visible prefixes are hyper-specific for IPv4 and IPv6, respectively. Yet, the usual contribution of HSPs is approximately 10 % for most months. Note that this does not mean that any single routing table contains that many HSPs on its own. </a:t>
            </a:r>
          </a:p>
          <a:p>
            <a:endParaRPr lang="de-DE" sz="1200" kern="1200">
              <a:solidFill>
                <a:schemeClr val="tx1"/>
              </a:solidFill>
              <a:effectLst/>
              <a:latin typeface="+mn-lt"/>
              <a:ea typeface="+mn-ea"/>
              <a:cs typeface="+mn-cs"/>
            </a:endParaRPr>
          </a:p>
          <a:p>
            <a:r>
              <a:rPr lang="de-DE" sz="1200" kern="1200">
                <a:solidFill>
                  <a:schemeClr val="tx1"/>
                </a:solidFill>
                <a:effectLst/>
                <a:latin typeface="+mn-lt"/>
                <a:ea typeface="+mn-ea"/>
                <a:cs typeface="+mn-cs"/>
              </a:rPr>
              <a:t>In summary, we observe that the presence of hyper- specific prefixes in the Internet’s routing ecosystem has in- creased through the last decade and HSPs make up about one-tenth of all the prefixes that are observed by route collec- tors. In IPv4 the increase in HSPs is driven by an increment in feeder ASes, whereas in IPv6 we see an increase also for a constant set of feeder ASes. </a:t>
            </a:r>
            <a:endParaRPr lang="de-DE"/>
          </a:p>
          <a:p>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6</a:t>
            </a:fld>
            <a:endParaRPr lang="en-US"/>
          </a:p>
        </p:txBody>
      </p:sp>
    </p:spTree>
    <p:extLst>
      <p:ext uri="{BB962C8B-B14F-4D97-AF65-F5344CB8AC3E}">
        <p14:creationId xmlns:p14="http://schemas.microsoft.com/office/powerpoint/2010/main" val="402672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b="0"/>
          </a:p>
          <a:p>
            <a:r>
              <a:rPr lang="de-DE" sz="1200" kern="1200">
                <a:solidFill>
                  <a:schemeClr val="tx1"/>
                </a:solidFill>
                <a:effectLst/>
                <a:latin typeface="+mn-lt"/>
                <a:ea typeface="+mn-ea"/>
                <a:cs typeface="+mn-cs"/>
              </a:rPr>
              <a:t>To improve our understanding of this insight, we analyze the visibility of HSPs, i.e., by how many peers each HSPs is seen. At the same time, we want to understand what causes the substantial fluctuations in the number of HSPs; hence, we also analyze their consistency, i.e., the fraction of time for which the prefix was seen by at least one feeder AS. Given that a one-week observation period would not provide much insight into consistency patterns, we conduct this analysis using data from the entirety of 2020. We first read the RIB snapshots from January 1, 2020 and then apply all updates for the whole year sequentially. By tracking the state of each routing table on a per-update basis, we can extract consistency in seconds granularity. </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Figure 2 reports the visibility of an HSP on the y-axis against its consistency on the x-axis. For both heatmaps— IPv4 (left) and IPv6 (right)—each cell represents groups of ten feeder ASes on the y-axis and two weeks of time on the x-axis. We first observe that there is no particular con- sistency trend: While some HSPs can only be observed for less than two weeks, others can be observed throughout the entire year. Our second observation is that the vast majority of hyper-specific prefixes can only be observed by a small number of collector peers, although we do also observe HSPs being visible during the entire year by hundreds of peers. This observation aligns with the restricted propagation char- acteristics of HSPs reported by previous blog posts [1, 2, 51] and observed by our own active experiments (an in-depth de- scription of the experiments, their analysis, and subsequent results can be found in Appendix D). We hypothesize that the substantial fluctuations in the number of totally observed HSPs is a result of these two observations; the restricted propagation of HSPs might inflate the importance of the individual placement of feeder ASes and HSP origin ASes, and the tens of thousand of short-lived HSPs might cluster around certain real-world events, such as DDoS attacks or data center outages.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While most HSPs only propagate locally, some of them are globally visible and can be consistently observed throughout an entire year. </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endParaRPr lang="de-DE"/>
          </a:p>
        </p:txBody>
      </p:sp>
      <p:sp>
        <p:nvSpPr>
          <p:cNvPr id="4" name="Slide Number Placeholder 3"/>
          <p:cNvSpPr>
            <a:spLocks noGrp="1"/>
          </p:cNvSpPr>
          <p:nvPr>
            <p:ph type="sldNum" sz="quarter" idx="10"/>
          </p:nvPr>
        </p:nvSpPr>
        <p:spPr/>
        <p:txBody>
          <a:bodyPr/>
          <a:lstStyle/>
          <a:p>
            <a:fld id="{0F92F155-DF1C-4458-98CD-A9F21439A154}" type="slidenum">
              <a:rPr lang="en-US" smtClean="0"/>
              <a:t>7</a:t>
            </a:fld>
            <a:endParaRPr lang="en-US"/>
          </a:p>
        </p:txBody>
      </p:sp>
    </p:spTree>
    <p:extLst>
      <p:ext uri="{BB962C8B-B14F-4D97-AF65-F5344CB8AC3E}">
        <p14:creationId xmlns:p14="http://schemas.microsoft.com/office/powerpoint/2010/main" val="3346002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Consider the following example: If an AS wants to defend one of its servers against an ongoing DDoS attack, it may use blackholing an- nouncements. Up to 98 % of these announcements are /32 (/128) IPv4 (IPv6) prefixes, i.e., they only cover the specific addresses of the attacked servers [9, 10, 15]. Larger CIDR sizes are rarely used for blackholing, as they would impair the services running on non-attacked servers as well, i.e., they would introduce unnecessary collateral damage [32].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In summary, we observe that for IPv4 many and for IPv6 some HSPs are likely related to blackholing activities due to the used HSP prefix size.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As our CIDR-based analysis only provides us with hints on the actual usage, we now also analyze the services hosted in hyper-specific prefixes. </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8</a:t>
            </a:fld>
            <a:endParaRPr lang="en-US"/>
          </a:p>
        </p:txBody>
      </p:sp>
    </p:spTree>
    <p:extLst>
      <p:ext uri="{BB962C8B-B14F-4D97-AF65-F5344CB8AC3E}">
        <p14:creationId xmlns:p14="http://schemas.microsoft.com/office/powerpoint/2010/main" val="280861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Consider the following example: If an AS wants to defend one of its servers against an ongoing DDoS attack, it may use blackholing an- nouncements. Up to 98 % of these announcements are /32 (/128) IPv4 (IPv6) prefixes, i.e., they only cover the specific addresses of the attacked servers [9, 10, 15]. Larger CIDR sizes are rarely used for blackholing, as they would impair the services running on non-attacked servers as well, i.e., they would introduce unnecessary collateral damage [32].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In summary, we observe that for IPv4 many and for IPv6 some HSPs are likely related to blackholing activities due to the used HSP prefix size.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As our CIDR-based analysis only provides us with hints on the actual usage, we now also analyze the services hosted in hyper-specific prefixes. </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FF0000"/>
              </a:solidFill>
            </a:endParaRPr>
          </a:p>
        </p:txBody>
      </p:sp>
      <p:sp>
        <p:nvSpPr>
          <p:cNvPr id="4" name="Slide Number Placeholder 3"/>
          <p:cNvSpPr>
            <a:spLocks noGrp="1"/>
          </p:cNvSpPr>
          <p:nvPr>
            <p:ph type="sldNum" sz="quarter" idx="10"/>
          </p:nvPr>
        </p:nvSpPr>
        <p:spPr/>
        <p:txBody>
          <a:bodyPr/>
          <a:lstStyle/>
          <a:p>
            <a:fld id="{0F92F155-DF1C-4458-98CD-A9F21439A154}" type="slidenum">
              <a:rPr lang="en-US" smtClean="0"/>
              <a:t>9</a:t>
            </a:fld>
            <a:endParaRPr lang="en-US"/>
          </a:p>
        </p:txBody>
      </p:sp>
    </p:spTree>
    <p:extLst>
      <p:ext uri="{BB962C8B-B14F-4D97-AF65-F5344CB8AC3E}">
        <p14:creationId xmlns:p14="http://schemas.microsoft.com/office/powerpoint/2010/main" val="261315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DBBB-E5BF-104B-AD59-5E91C3BB01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DE1B9E-428A-6844-9BE2-B28994292D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5F27C6-58C9-6743-8AD3-43D9BC653803}"/>
              </a:ext>
            </a:extLst>
          </p:cNvPr>
          <p:cNvSpPr>
            <a:spLocks noGrp="1"/>
          </p:cNvSpPr>
          <p:nvPr>
            <p:ph type="dt" sz="half" idx="10"/>
          </p:nvPr>
        </p:nvSpPr>
        <p:spPr/>
        <p:txBody>
          <a:bodyPr/>
          <a:lstStyle/>
          <a:p>
            <a:fld id="{13DE9573-98CB-F949-A4E9-029EE0BFBD8C}" type="datetime1">
              <a:t>22.05.23</a:t>
            </a:fld>
            <a:endParaRPr lang="en-US"/>
          </a:p>
        </p:txBody>
      </p:sp>
      <p:sp>
        <p:nvSpPr>
          <p:cNvPr id="5" name="Footer Placeholder 4">
            <a:extLst>
              <a:ext uri="{FF2B5EF4-FFF2-40B4-BE49-F238E27FC236}">
                <a16:creationId xmlns:a16="http://schemas.microsoft.com/office/drawing/2014/main" id="{A7D825D6-3549-494E-88FC-5DFBF0327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C778C-E50E-EA47-B555-D71863F82F8F}"/>
              </a:ext>
            </a:extLst>
          </p:cNvPr>
          <p:cNvSpPr>
            <a:spLocks noGrp="1"/>
          </p:cNvSpPr>
          <p:nvPr>
            <p:ph type="sldNum" sz="quarter" idx="12"/>
          </p:nvPr>
        </p:nvSpPr>
        <p:spPr/>
        <p:txBody>
          <a:bodyPr/>
          <a:lstStyle/>
          <a:p>
            <a:fld id="{F3A6F83B-0919-7E48-B1AE-288AF679C5F2}" type="slidenum">
              <a:rPr lang="en-US" smtClean="0"/>
              <a:t>‹#›</a:t>
            </a:fld>
            <a:endParaRPr lang="en-US"/>
          </a:p>
        </p:txBody>
      </p:sp>
    </p:spTree>
    <p:extLst>
      <p:ext uri="{BB962C8B-B14F-4D97-AF65-F5344CB8AC3E}">
        <p14:creationId xmlns:p14="http://schemas.microsoft.com/office/powerpoint/2010/main" val="2189622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281DC-369B-B149-89DA-EA2F79125D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6751A3-5431-AA44-B512-A6C1A721AB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87086-BBB5-D942-B7C0-CBF10224ACA2}"/>
              </a:ext>
            </a:extLst>
          </p:cNvPr>
          <p:cNvSpPr>
            <a:spLocks noGrp="1"/>
          </p:cNvSpPr>
          <p:nvPr>
            <p:ph type="dt" sz="half" idx="10"/>
          </p:nvPr>
        </p:nvSpPr>
        <p:spPr/>
        <p:txBody>
          <a:bodyPr/>
          <a:lstStyle/>
          <a:p>
            <a:fld id="{B02A758A-8D30-1D4E-8BFD-6931C8E7A45D}" type="datetime1">
              <a:t>22.05.23</a:t>
            </a:fld>
            <a:endParaRPr lang="en-US"/>
          </a:p>
        </p:txBody>
      </p:sp>
      <p:sp>
        <p:nvSpPr>
          <p:cNvPr id="5" name="Footer Placeholder 4">
            <a:extLst>
              <a:ext uri="{FF2B5EF4-FFF2-40B4-BE49-F238E27FC236}">
                <a16:creationId xmlns:a16="http://schemas.microsoft.com/office/drawing/2014/main" id="{15DBB0F4-86B7-6E4C-932C-B3F9C5D9B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E91E4-5BDD-D34E-9DCE-E09981EF7ADD}"/>
              </a:ext>
            </a:extLst>
          </p:cNvPr>
          <p:cNvSpPr>
            <a:spLocks noGrp="1"/>
          </p:cNvSpPr>
          <p:nvPr>
            <p:ph type="sldNum" sz="quarter" idx="12"/>
          </p:nvPr>
        </p:nvSpPr>
        <p:spPr/>
        <p:txBody>
          <a:bodyPr/>
          <a:lstStyle/>
          <a:p>
            <a:fld id="{F3A6F83B-0919-7E48-B1AE-288AF679C5F2}" type="slidenum">
              <a:rPr lang="en-US" smtClean="0"/>
              <a:t>‹#›</a:t>
            </a:fld>
            <a:endParaRPr lang="en-US"/>
          </a:p>
        </p:txBody>
      </p:sp>
    </p:spTree>
    <p:extLst>
      <p:ext uri="{BB962C8B-B14F-4D97-AF65-F5344CB8AC3E}">
        <p14:creationId xmlns:p14="http://schemas.microsoft.com/office/powerpoint/2010/main" val="183226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BA3087-714C-1740-84BE-1808B09CD6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7846E6-F6F4-3846-81DC-614BB5BA53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8406D-3AB0-7848-BCB0-A8890C3B2AF2}"/>
              </a:ext>
            </a:extLst>
          </p:cNvPr>
          <p:cNvSpPr>
            <a:spLocks noGrp="1"/>
          </p:cNvSpPr>
          <p:nvPr>
            <p:ph type="dt" sz="half" idx="10"/>
          </p:nvPr>
        </p:nvSpPr>
        <p:spPr/>
        <p:txBody>
          <a:bodyPr/>
          <a:lstStyle/>
          <a:p>
            <a:fld id="{8F839EF2-C357-0B46-92E4-6BEAFC986CF3}" type="datetime1">
              <a:t>22.05.23</a:t>
            </a:fld>
            <a:endParaRPr lang="en-US"/>
          </a:p>
        </p:txBody>
      </p:sp>
      <p:sp>
        <p:nvSpPr>
          <p:cNvPr id="5" name="Footer Placeholder 4">
            <a:extLst>
              <a:ext uri="{FF2B5EF4-FFF2-40B4-BE49-F238E27FC236}">
                <a16:creationId xmlns:a16="http://schemas.microsoft.com/office/drawing/2014/main" id="{BE9C2107-5558-0C43-B7F1-C946C1DB3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D5DFB-57AA-AC42-BE0D-A438A31606F8}"/>
              </a:ext>
            </a:extLst>
          </p:cNvPr>
          <p:cNvSpPr>
            <a:spLocks noGrp="1"/>
          </p:cNvSpPr>
          <p:nvPr>
            <p:ph type="sldNum" sz="quarter" idx="12"/>
          </p:nvPr>
        </p:nvSpPr>
        <p:spPr/>
        <p:txBody>
          <a:bodyPr/>
          <a:lstStyle/>
          <a:p>
            <a:fld id="{F3A6F83B-0919-7E48-B1AE-288AF679C5F2}" type="slidenum">
              <a:rPr lang="en-US" smtClean="0"/>
              <a:t>‹#›</a:t>
            </a:fld>
            <a:endParaRPr lang="en-US"/>
          </a:p>
        </p:txBody>
      </p:sp>
    </p:spTree>
    <p:extLst>
      <p:ext uri="{BB962C8B-B14F-4D97-AF65-F5344CB8AC3E}">
        <p14:creationId xmlns:p14="http://schemas.microsoft.com/office/powerpoint/2010/main" val="320007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E01D-E07E-4C46-B114-04D17BCD6E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D1E3BA-A0C0-A94D-81E9-B06E06467F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700DD-41E3-484A-ABB6-2E6B09D69A7A}"/>
              </a:ext>
            </a:extLst>
          </p:cNvPr>
          <p:cNvSpPr>
            <a:spLocks noGrp="1"/>
          </p:cNvSpPr>
          <p:nvPr>
            <p:ph type="dt" sz="half" idx="10"/>
          </p:nvPr>
        </p:nvSpPr>
        <p:spPr/>
        <p:txBody>
          <a:bodyPr/>
          <a:lstStyle/>
          <a:p>
            <a:fld id="{A7CFDBD7-69F6-C74E-8FD5-A8380503E710}" type="datetime1">
              <a:t>22.05.23</a:t>
            </a:fld>
            <a:endParaRPr lang="en-US"/>
          </a:p>
        </p:txBody>
      </p:sp>
      <p:sp>
        <p:nvSpPr>
          <p:cNvPr id="5" name="Footer Placeholder 4">
            <a:extLst>
              <a:ext uri="{FF2B5EF4-FFF2-40B4-BE49-F238E27FC236}">
                <a16:creationId xmlns:a16="http://schemas.microsoft.com/office/drawing/2014/main" id="{A017A7BC-F38F-014D-9EC9-CA0C3041E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07D71-ECA6-8546-A946-F95D1EA1C72C}"/>
              </a:ext>
            </a:extLst>
          </p:cNvPr>
          <p:cNvSpPr>
            <a:spLocks noGrp="1"/>
          </p:cNvSpPr>
          <p:nvPr>
            <p:ph type="sldNum" sz="quarter" idx="12"/>
          </p:nvPr>
        </p:nvSpPr>
        <p:spPr/>
        <p:txBody>
          <a:bodyPr/>
          <a:lstStyle/>
          <a:p>
            <a:fld id="{F3A6F83B-0919-7E48-B1AE-288AF679C5F2}" type="slidenum">
              <a:rPr lang="en-US" smtClean="0"/>
              <a:t>‹#›</a:t>
            </a:fld>
            <a:endParaRPr lang="en-US"/>
          </a:p>
        </p:txBody>
      </p:sp>
    </p:spTree>
    <p:extLst>
      <p:ext uri="{BB962C8B-B14F-4D97-AF65-F5344CB8AC3E}">
        <p14:creationId xmlns:p14="http://schemas.microsoft.com/office/powerpoint/2010/main" val="866190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49B1-857F-3D44-B439-E5E3AAB1AA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390074-6C8F-2941-899A-00C0D73D91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C5F37EE-96DE-4C40-8025-DA6470F5A861}"/>
              </a:ext>
            </a:extLst>
          </p:cNvPr>
          <p:cNvSpPr>
            <a:spLocks noGrp="1"/>
          </p:cNvSpPr>
          <p:nvPr>
            <p:ph type="dt" sz="half" idx="10"/>
          </p:nvPr>
        </p:nvSpPr>
        <p:spPr/>
        <p:txBody>
          <a:bodyPr/>
          <a:lstStyle/>
          <a:p>
            <a:fld id="{FD1C4756-1D78-4C41-9002-E896A95CB16E}" type="datetime1">
              <a:t>22.05.23</a:t>
            </a:fld>
            <a:endParaRPr lang="en-US"/>
          </a:p>
        </p:txBody>
      </p:sp>
      <p:sp>
        <p:nvSpPr>
          <p:cNvPr id="5" name="Footer Placeholder 4">
            <a:extLst>
              <a:ext uri="{FF2B5EF4-FFF2-40B4-BE49-F238E27FC236}">
                <a16:creationId xmlns:a16="http://schemas.microsoft.com/office/drawing/2014/main" id="{6FEA0A2A-E976-E443-93F1-8ADB4C3A8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56DFC-7465-484B-ADC3-F05D37F48844}"/>
              </a:ext>
            </a:extLst>
          </p:cNvPr>
          <p:cNvSpPr>
            <a:spLocks noGrp="1"/>
          </p:cNvSpPr>
          <p:nvPr>
            <p:ph type="sldNum" sz="quarter" idx="12"/>
          </p:nvPr>
        </p:nvSpPr>
        <p:spPr/>
        <p:txBody>
          <a:bodyPr/>
          <a:lstStyle/>
          <a:p>
            <a:fld id="{F3A6F83B-0919-7E48-B1AE-288AF679C5F2}" type="slidenum">
              <a:rPr lang="en-US" smtClean="0"/>
              <a:t>‹#›</a:t>
            </a:fld>
            <a:endParaRPr lang="en-US"/>
          </a:p>
        </p:txBody>
      </p:sp>
    </p:spTree>
    <p:extLst>
      <p:ext uri="{BB962C8B-B14F-4D97-AF65-F5344CB8AC3E}">
        <p14:creationId xmlns:p14="http://schemas.microsoft.com/office/powerpoint/2010/main" val="310965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D6B64-0076-3A44-9518-EE04B2C9AC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E4BC8D-F310-5247-BA17-FE94FEB34C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56150D-AF2C-2E4F-912B-AE59BCBD7A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BC7E49-007B-8D43-9E74-53B8A8B51195}"/>
              </a:ext>
            </a:extLst>
          </p:cNvPr>
          <p:cNvSpPr>
            <a:spLocks noGrp="1"/>
          </p:cNvSpPr>
          <p:nvPr>
            <p:ph type="dt" sz="half" idx="10"/>
          </p:nvPr>
        </p:nvSpPr>
        <p:spPr/>
        <p:txBody>
          <a:bodyPr/>
          <a:lstStyle/>
          <a:p>
            <a:fld id="{6DD15AF1-1FB6-9A4A-8D49-B7BEB1030C61}" type="datetime1">
              <a:t>22.05.23</a:t>
            </a:fld>
            <a:endParaRPr lang="en-US"/>
          </a:p>
        </p:txBody>
      </p:sp>
      <p:sp>
        <p:nvSpPr>
          <p:cNvPr id="6" name="Footer Placeholder 5">
            <a:extLst>
              <a:ext uri="{FF2B5EF4-FFF2-40B4-BE49-F238E27FC236}">
                <a16:creationId xmlns:a16="http://schemas.microsoft.com/office/drawing/2014/main" id="{DD89607C-3CE0-7A47-AF4F-9CF6F1DAC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30993-1DA4-774F-B073-A5A34C5E70B8}"/>
              </a:ext>
            </a:extLst>
          </p:cNvPr>
          <p:cNvSpPr>
            <a:spLocks noGrp="1"/>
          </p:cNvSpPr>
          <p:nvPr>
            <p:ph type="sldNum" sz="quarter" idx="12"/>
          </p:nvPr>
        </p:nvSpPr>
        <p:spPr/>
        <p:txBody>
          <a:bodyPr/>
          <a:lstStyle/>
          <a:p>
            <a:fld id="{F3A6F83B-0919-7E48-B1AE-288AF679C5F2}" type="slidenum">
              <a:rPr lang="en-US" smtClean="0"/>
              <a:t>‹#›</a:t>
            </a:fld>
            <a:endParaRPr lang="en-US"/>
          </a:p>
        </p:txBody>
      </p:sp>
    </p:spTree>
    <p:extLst>
      <p:ext uri="{BB962C8B-B14F-4D97-AF65-F5344CB8AC3E}">
        <p14:creationId xmlns:p14="http://schemas.microsoft.com/office/powerpoint/2010/main" val="1326505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6B58-A3AE-B646-804C-74AEEF1B05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4395B7-81AF-C849-A64A-9410A9D291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4AB2E9-81A4-D448-A631-371B3A5706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677356-7F54-664A-96D6-FB9B526B47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F3541A-0906-D34E-80FE-7EBFBAF3498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3E01A1-99FF-0942-B85B-5D836AA5FE31}"/>
              </a:ext>
            </a:extLst>
          </p:cNvPr>
          <p:cNvSpPr>
            <a:spLocks noGrp="1"/>
          </p:cNvSpPr>
          <p:nvPr>
            <p:ph type="dt" sz="half" idx="10"/>
          </p:nvPr>
        </p:nvSpPr>
        <p:spPr/>
        <p:txBody>
          <a:bodyPr/>
          <a:lstStyle/>
          <a:p>
            <a:fld id="{42C9D64A-C3D9-6042-954C-FFD228022FBA}" type="datetime1">
              <a:t>22.05.23</a:t>
            </a:fld>
            <a:endParaRPr lang="en-US"/>
          </a:p>
        </p:txBody>
      </p:sp>
      <p:sp>
        <p:nvSpPr>
          <p:cNvPr id="8" name="Footer Placeholder 7">
            <a:extLst>
              <a:ext uri="{FF2B5EF4-FFF2-40B4-BE49-F238E27FC236}">
                <a16:creationId xmlns:a16="http://schemas.microsoft.com/office/drawing/2014/main" id="{541F9236-6EC1-C84D-B7DE-4B48142ACA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D73893-DA97-2F45-A6FE-DC17ECBEAEB3}"/>
              </a:ext>
            </a:extLst>
          </p:cNvPr>
          <p:cNvSpPr>
            <a:spLocks noGrp="1"/>
          </p:cNvSpPr>
          <p:nvPr>
            <p:ph type="sldNum" sz="quarter" idx="12"/>
          </p:nvPr>
        </p:nvSpPr>
        <p:spPr/>
        <p:txBody>
          <a:bodyPr/>
          <a:lstStyle/>
          <a:p>
            <a:fld id="{F3A6F83B-0919-7E48-B1AE-288AF679C5F2}" type="slidenum">
              <a:rPr lang="en-US" smtClean="0"/>
              <a:t>‹#›</a:t>
            </a:fld>
            <a:endParaRPr lang="en-US"/>
          </a:p>
        </p:txBody>
      </p:sp>
    </p:spTree>
    <p:extLst>
      <p:ext uri="{BB962C8B-B14F-4D97-AF65-F5344CB8AC3E}">
        <p14:creationId xmlns:p14="http://schemas.microsoft.com/office/powerpoint/2010/main" val="357975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A8623-A42F-BC4A-BD91-E05551B7F2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1C061-BBC5-C646-B1E8-8F9BD24D65D4}"/>
              </a:ext>
            </a:extLst>
          </p:cNvPr>
          <p:cNvSpPr>
            <a:spLocks noGrp="1"/>
          </p:cNvSpPr>
          <p:nvPr>
            <p:ph type="dt" sz="half" idx="10"/>
          </p:nvPr>
        </p:nvSpPr>
        <p:spPr/>
        <p:txBody>
          <a:bodyPr/>
          <a:lstStyle/>
          <a:p>
            <a:fld id="{B5403397-07F2-D245-A11C-393F4AEB8678}" type="datetime1">
              <a:t>22.05.23</a:t>
            </a:fld>
            <a:endParaRPr lang="en-US"/>
          </a:p>
        </p:txBody>
      </p:sp>
      <p:sp>
        <p:nvSpPr>
          <p:cNvPr id="4" name="Footer Placeholder 3">
            <a:extLst>
              <a:ext uri="{FF2B5EF4-FFF2-40B4-BE49-F238E27FC236}">
                <a16:creationId xmlns:a16="http://schemas.microsoft.com/office/drawing/2014/main" id="{11E75E99-F002-E246-A847-43E859B27D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BC4084-1325-CD49-9DC3-59EFECC3BC8F}"/>
              </a:ext>
            </a:extLst>
          </p:cNvPr>
          <p:cNvSpPr>
            <a:spLocks noGrp="1"/>
          </p:cNvSpPr>
          <p:nvPr>
            <p:ph type="sldNum" sz="quarter" idx="12"/>
          </p:nvPr>
        </p:nvSpPr>
        <p:spPr/>
        <p:txBody>
          <a:bodyPr/>
          <a:lstStyle/>
          <a:p>
            <a:fld id="{F3A6F83B-0919-7E48-B1AE-288AF679C5F2}" type="slidenum">
              <a:rPr lang="en-US" smtClean="0"/>
              <a:t>‹#›</a:t>
            </a:fld>
            <a:endParaRPr lang="en-US"/>
          </a:p>
        </p:txBody>
      </p:sp>
    </p:spTree>
    <p:extLst>
      <p:ext uri="{BB962C8B-B14F-4D97-AF65-F5344CB8AC3E}">
        <p14:creationId xmlns:p14="http://schemas.microsoft.com/office/powerpoint/2010/main" val="250493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1FAAE2-135F-164D-9A0B-2D50FF58C217}"/>
              </a:ext>
            </a:extLst>
          </p:cNvPr>
          <p:cNvSpPr>
            <a:spLocks noGrp="1"/>
          </p:cNvSpPr>
          <p:nvPr>
            <p:ph type="dt" sz="half" idx="10"/>
          </p:nvPr>
        </p:nvSpPr>
        <p:spPr/>
        <p:txBody>
          <a:bodyPr/>
          <a:lstStyle/>
          <a:p>
            <a:fld id="{0DF3573B-4D20-4848-A6E3-CA7EB9B1A2D3}" type="datetime1">
              <a:t>22.05.23</a:t>
            </a:fld>
            <a:endParaRPr lang="en-US"/>
          </a:p>
        </p:txBody>
      </p:sp>
      <p:sp>
        <p:nvSpPr>
          <p:cNvPr id="3" name="Footer Placeholder 2">
            <a:extLst>
              <a:ext uri="{FF2B5EF4-FFF2-40B4-BE49-F238E27FC236}">
                <a16:creationId xmlns:a16="http://schemas.microsoft.com/office/drawing/2014/main" id="{42082A57-A7B8-774E-A1C0-399AA2D08F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FF7FDB-D74A-3343-B2BE-78BE99EDEB43}"/>
              </a:ext>
            </a:extLst>
          </p:cNvPr>
          <p:cNvSpPr>
            <a:spLocks noGrp="1"/>
          </p:cNvSpPr>
          <p:nvPr>
            <p:ph type="sldNum" sz="quarter" idx="12"/>
          </p:nvPr>
        </p:nvSpPr>
        <p:spPr/>
        <p:txBody>
          <a:bodyPr/>
          <a:lstStyle/>
          <a:p>
            <a:fld id="{F3A6F83B-0919-7E48-B1AE-288AF679C5F2}" type="slidenum">
              <a:rPr lang="en-US" smtClean="0"/>
              <a:t>‹#›</a:t>
            </a:fld>
            <a:endParaRPr lang="en-US"/>
          </a:p>
        </p:txBody>
      </p:sp>
    </p:spTree>
    <p:extLst>
      <p:ext uri="{BB962C8B-B14F-4D97-AF65-F5344CB8AC3E}">
        <p14:creationId xmlns:p14="http://schemas.microsoft.com/office/powerpoint/2010/main" val="117781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A8C8-356C-F54A-AFA2-F75AAB802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7F7F50-C4C8-464C-9242-5A4F07120F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84E00-C572-5543-875D-AE2187C19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C2DD9D-B49A-E94C-9221-20E003B4FB1D}"/>
              </a:ext>
            </a:extLst>
          </p:cNvPr>
          <p:cNvSpPr>
            <a:spLocks noGrp="1"/>
          </p:cNvSpPr>
          <p:nvPr>
            <p:ph type="dt" sz="half" idx="10"/>
          </p:nvPr>
        </p:nvSpPr>
        <p:spPr/>
        <p:txBody>
          <a:bodyPr/>
          <a:lstStyle/>
          <a:p>
            <a:fld id="{7453A4D3-358A-CF4A-91FD-AE0DEB524AF3}" type="datetime1">
              <a:t>22.05.23</a:t>
            </a:fld>
            <a:endParaRPr lang="en-US"/>
          </a:p>
        </p:txBody>
      </p:sp>
      <p:sp>
        <p:nvSpPr>
          <p:cNvPr id="6" name="Footer Placeholder 5">
            <a:extLst>
              <a:ext uri="{FF2B5EF4-FFF2-40B4-BE49-F238E27FC236}">
                <a16:creationId xmlns:a16="http://schemas.microsoft.com/office/drawing/2014/main" id="{7E2A1DD4-FA73-FB44-AA43-9FE359047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146166-7716-AC4A-9510-33A12B6BD567}"/>
              </a:ext>
            </a:extLst>
          </p:cNvPr>
          <p:cNvSpPr>
            <a:spLocks noGrp="1"/>
          </p:cNvSpPr>
          <p:nvPr>
            <p:ph type="sldNum" sz="quarter" idx="12"/>
          </p:nvPr>
        </p:nvSpPr>
        <p:spPr/>
        <p:txBody>
          <a:bodyPr/>
          <a:lstStyle/>
          <a:p>
            <a:fld id="{F3A6F83B-0919-7E48-B1AE-288AF679C5F2}" type="slidenum">
              <a:rPr lang="en-US" smtClean="0"/>
              <a:t>‹#›</a:t>
            </a:fld>
            <a:endParaRPr lang="en-US"/>
          </a:p>
        </p:txBody>
      </p:sp>
    </p:spTree>
    <p:extLst>
      <p:ext uri="{BB962C8B-B14F-4D97-AF65-F5344CB8AC3E}">
        <p14:creationId xmlns:p14="http://schemas.microsoft.com/office/powerpoint/2010/main" val="94210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9B08-4C83-134E-9710-56A9C0F6EC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39975E-31A9-BB4F-A205-B1B7044D03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F5BAE8-546D-BF4F-99BA-AB0B074282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D46B78-D937-4642-A09A-9D0B82B94389}"/>
              </a:ext>
            </a:extLst>
          </p:cNvPr>
          <p:cNvSpPr>
            <a:spLocks noGrp="1"/>
          </p:cNvSpPr>
          <p:nvPr>
            <p:ph type="dt" sz="half" idx="10"/>
          </p:nvPr>
        </p:nvSpPr>
        <p:spPr/>
        <p:txBody>
          <a:bodyPr/>
          <a:lstStyle/>
          <a:p>
            <a:fld id="{1A13FC08-E942-F149-BBD8-18378F2C29DA}" type="datetime1">
              <a:t>22.05.23</a:t>
            </a:fld>
            <a:endParaRPr lang="en-US"/>
          </a:p>
        </p:txBody>
      </p:sp>
      <p:sp>
        <p:nvSpPr>
          <p:cNvPr id="6" name="Footer Placeholder 5">
            <a:extLst>
              <a:ext uri="{FF2B5EF4-FFF2-40B4-BE49-F238E27FC236}">
                <a16:creationId xmlns:a16="http://schemas.microsoft.com/office/drawing/2014/main" id="{6E5ABD0F-198A-6648-93CC-1946B64A5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AFFB0-D254-594D-A66A-34A58B3E497C}"/>
              </a:ext>
            </a:extLst>
          </p:cNvPr>
          <p:cNvSpPr>
            <a:spLocks noGrp="1"/>
          </p:cNvSpPr>
          <p:nvPr>
            <p:ph type="sldNum" sz="quarter" idx="12"/>
          </p:nvPr>
        </p:nvSpPr>
        <p:spPr/>
        <p:txBody>
          <a:bodyPr/>
          <a:lstStyle/>
          <a:p>
            <a:fld id="{F3A6F83B-0919-7E48-B1AE-288AF679C5F2}" type="slidenum">
              <a:rPr lang="en-US" smtClean="0"/>
              <a:t>‹#›</a:t>
            </a:fld>
            <a:endParaRPr lang="en-US"/>
          </a:p>
        </p:txBody>
      </p:sp>
    </p:spTree>
    <p:extLst>
      <p:ext uri="{BB962C8B-B14F-4D97-AF65-F5344CB8AC3E}">
        <p14:creationId xmlns:p14="http://schemas.microsoft.com/office/powerpoint/2010/main" val="112706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594991-0074-D241-AFBD-745FA5A7FF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C19DE7-EF44-C34C-AAEE-39F2EAA4F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75CCD-FAEA-5A42-9F48-0A56C02F13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EE705-0734-AB44-9FB2-22B90E08D8C6}" type="datetime1">
              <a:t>22.05.23</a:t>
            </a:fld>
            <a:endParaRPr lang="en-US"/>
          </a:p>
        </p:txBody>
      </p:sp>
      <p:sp>
        <p:nvSpPr>
          <p:cNvPr id="5" name="Footer Placeholder 4">
            <a:extLst>
              <a:ext uri="{FF2B5EF4-FFF2-40B4-BE49-F238E27FC236}">
                <a16:creationId xmlns:a16="http://schemas.microsoft.com/office/drawing/2014/main" id="{C3B85BF3-D51B-4F4C-956B-669FB1234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3E47EB-D2C2-4142-A8E0-BF1AD72A51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6F83B-0919-7E48-B1AE-288AF679C5F2}" type="slidenum">
              <a:rPr lang="en-US" smtClean="0"/>
              <a:t>‹#›</a:t>
            </a:fld>
            <a:endParaRPr lang="en-US"/>
          </a:p>
        </p:txBody>
      </p:sp>
    </p:spTree>
    <p:extLst>
      <p:ext uri="{BB962C8B-B14F-4D97-AF65-F5344CB8AC3E}">
        <p14:creationId xmlns:p14="http://schemas.microsoft.com/office/powerpoint/2010/main" val="472874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oliver.gasser@mpi-inf.mpg.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lprehn@mpi-inf.mpg.de" TargetMode="External"/><Relationship Id="rId5" Type="http://schemas.openxmlformats.org/officeDocument/2006/relationships/hyperlink" Target="mailto:zsediqi@mpi-inf.mpg.de"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hyperspecifics.io/"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hyperspecifics.io/"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89C5-E944-F942-924C-0D825B6CDE66}"/>
              </a:ext>
            </a:extLst>
          </p:cNvPr>
          <p:cNvSpPr>
            <a:spLocks noGrp="1"/>
          </p:cNvSpPr>
          <p:nvPr>
            <p:ph type="ctrTitle"/>
          </p:nvPr>
        </p:nvSpPr>
        <p:spPr>
          <a:xfrm>
            <a:off x="700931" y="1688721"/>
            <a:ext cx="10762736" cy="1372707"/>
          </a:xfrm>
        </p:spPr>
        <p:txBody>
          <a:bodyPr>
            <a:normAutofit fontScale="90000"/>
          </a:bodyPr>
          <a:lstStyle/>
          <a:p>
            <a:r>
              <a:rPr lang="de-DE" sz="4000" dirty="0">
                <a:latin typeface="Times New Roman" panose="02020603050405020304" pitchFamily="18" charset="0"/>
                <a:cs typeface="Times New Roman" panose="02020603050405020304" pitchFamily="18" charset="0"/>
              </a:rPr>
              <a:t>Hyper-Specific Prefixes:</a:t>
            </a:r>
            <a:br>
              <a:rPr lang="de-DE" sz="4000" dirty="0">
                <a:latin typeface="Times New Roman" panose="02020603050405020304" pitchFamily="18" charset="0"/>
                <a:cs typeface="Times New Roman" panose="02020603050405020304" pitchFamily="18" charset="0"/>
              </a:rPr>
            </a:br>
            <a:r>
              <a:rPr lang="de-DE" sz="4000" dirty="0">
                <a:latin typeface="Times New Roman" panose="02020603050405020304" pitchFamily="18" charset="0"/>
                <a:cs typeface="Times New Roman" panose="02020603050405020304" pitchFamily="18" charset="0"/>
              </a:rPr>
              <a:t>Gotta Enjoy the Little Things in Interdomain Routing </a:t>
            </a:r>
          </a:p>
        </p:txBody>
      </p:sp>
      <p:sp>
        <p:nvSpPr>
          <p:cNvPr id="3" name="Subtitle 2">
            <a:extLst>
              <a:ext uri="{FF2B5EF4-FFF2-40B4-BE49-F238E27FC236}">
                <a16:creationId xmlns:a16="http://schemas.microsoft.com/office/drawing/2014/main" id="{27EC35E6-E63D-AE43-916C-D6B1098816AE}"/>
              </a:ext>
            </a:extLst>
          </p:cNvPr>
          <p:cNvSpPr>
            <a:spLocks noGrp="1"/>
          </p:cNvSpPr>
          <p:nvPr>
            <p:ph type="subTitle" idx="1"/>
          </p:nvPr>
        </p:nvSpPr>
        <p:spPr>
          <a:xfrm>
            <a:off x="1355170" y="3972393"/>
            <a:ext cx="9144000" cy="841760"/>
          </a:xfrm>
        </p:spPr>
        <p:txBody>
          <a:bodyPr>
            <a:normAutofit fontScale="92500" lnSpcReduction="10000"/>
          </a:bodyPr>
          <a:lstStyle/>
          <a:p>
            <a:r>
              <a:rPr lang="en-US" sz="2800" b="1">
                <a:latin typeface="Times" pitchFamily="2" charset="0"/>
              </a:rPr>
              <a:t>Presenter: Khwaja Zubair Sediqi</a:t>
            </a:r>
          </a:p>
          <a:p>
            <a:r>
              <a:rPr lang="en-US">
                <a:latin typeface="Times" pitchFamily="2" charset="0"/>
              </a:rPr>
              <a:t>23.May.2023</a:t>
            </a:r>
          </a:p>
          <a:p>
            <a:endParaRPr lang="en-US" sz="2800">
              <a:latin typeface="Times" pitchFamily="2" charset="0"/>
            </a:endParaRPr>
          </a:p>
          <a:p>
            <a:endParaRPr lang="en-US" sz="2800">
              <a:latin typeface="Times" pitchFamily="2" charset="0"/>
            </a:endParaRPr>
          </a:p>
          <a:p>
            <a:endParaRPr lang="en-US" sz="2800">
              <a:latin typeface="Times" pitchFamily="2" charset="0"/>
            </a:endParaRPr>
          </a:p>
        </p:txBody>
      </p:sp>
      <p:pic>
        <p:nvPicPr>
          <p:cNvPr id="5" name="Picture 4">
            <a:extLst>
              <a:ext uri="{FF2B5EF4-FFF2-40B4-BE49-F238E27FC236}">
                <a16:creationId xmlns:a16="http://schemas.microsoft.com/office/drawing/2014/main" id="{202E3573-949F-D643-836E-1ED6761F8CB9}"/>
              </a:ext>
            </a:extLst>
          </p:cNvPr>
          <p:cNvPicPr>
            <a:picLocks noChangeAspect="1"/>
          </p:cNvPicPr>
          <p:nvPr/>
        </p:nvPicPr>
        <p:blipFill>
          <a:blip r:embed="rId3"/>
          <a:stretch>
            <a:fillRect/>
          </a:stretch>
        </p:blipFill>
        <p:spPr>
          <a:xfrm>
            <a:off x="37381" y="0"/>
            <a:ext cx="4004841" cy="925975"/>
          </a:xfrm>
          <a:prstGeom prst="rect">
            <a:avLst/>
          </a:prstGeom>
        </p:spPr>
      </p:pic>
      <p:pic>
        <p:nvPicPr>
          <p:cNvPr id="7" name="Picture 6">
            <a:extLst>
              <a:ext uri="{FF2B5EF4-FFF2-40B4-BE49-F238E27FC236}">
                <a16:creationId xmlns:a16="http://schemas.microsoft.com/office/drawing/2014/main" id="{27523CE4-59E3-654A-B60B-F20A9C6DAFAD}"/>
              </a:ext>
            </a:extLst>
          </p:cNvPr>
          <p:cNvPicPr>
            <a:picLocks noChangeAspect="1"/>
          </p:cNvPicPr>
          <p:nvPr/>
        </p:nvPicPr>
        <p:blipFill>
          <a:blip r:embed="rId4"/>
          <a:stretch>
            <a:fillRect/>
          </a:stretch>
        </p:blipFill>
        <p:spPr>
          <a:xfrm>
            <a:off x="10499170" y="0"/>
            <a:ext cx="1669738" cy="1669738"/>
          </a:xfrm>
          <a:prstGeom prst="rect">
            <a:avLst/>
          </a:prstGeom>
        </p:spPr>
      </p:pic>
      <p:sp>
        <p:nvSpPr>
          <p:cNvPr id="8" name="Rectangle 7">
            <a:extLst>
              <a:ext uri="{FF2B5EF4-FFF2-40B4-BE49-F238E27FC236}">
                <a16:creationId xmlns:a16="http://schemas.microsoft.com/office/drawing/2014/main" id="{41E77283-BBA8-BB44-9ED4-73F32D038F07}"/>
              </a:ext>
            </a:extLst>
          </p:cNvPr>
          <p:cNvSpPr/>
          <p:nvPr/>
        </p:nvSpPr>
        <p:spPr>
          <a:xfrm>
            <a:off x="324354" y="5557916"/>
            <a:ext cx="11844554" cy="1200329"/>
          </a:xfrm>
          <a:prstGeom prst="rect">
            <a:avLst/>
          </a:prstGeom>
        </p:spPr>
        <p:txBody>
          <a:bodyPr wrap="square">
            <a:spAutoFit/>
          </a:bodyPr>
          <a:lstStyle/>
          <a:p>
            <a:r>
              <a:rPr lang="en-US">
                <a:latin typeface="Times" pitchFamily="2" charset="0"/>
              </a:rPr>
              <a:t>Authors: Khwaja Zubair Sediqi, Lars Prehn, Oliver Gasser</a:t>
            </a:r>
          </a:p>
          <a:p>
            <a:r>
              <a:rPr lang="de-DE">
                <a:hlinkClick r:id="rId5"/>
              </a:rPr>
              <a:t>zsediqi@mpi-inf.mpg.de</a:t>
            </a:r>
            <a:r>
              <a:rPr lang="de-DE"/>
              <a:t>, </a:t>
            </a:r>
            <a:r>
              <a:rPr lang="de-DE">
                <a:hlinkClick r:id="rId6"/>
              </a:rPr>
              <a:t>lprehn@mpi-inf.mpg.de</a:t>
            </a:r>
            <a:r>
              <a:rPr lang="de-DE"/>
              <a:t>, </a:t>
            </a:r>
            <a:r>
              <a:rPr lang="de-DE">
                <a:hlinkClick r:id="rId7"/>
              </a:rPr>
              <a:t>oliver.gasser@mpi-inf.mpg.de</a:t>
            </a:r>
            <a:r>
              <a:rPr lang="de-DE"/>
              <a:t> </a:t>
            </a:r>
          </a:p>
          <a:p>
            <a:r>
              <a:rPr lang="de-DE"/>
              <a:t>Paper Published at: ACM SIGCOMM Computer Communication Review, Volume 52 Issue 2, April 2022 </a:t>
            </a:r>
          </a:p>
          <a:p>
            <a:endParaRPr lang="de-DE"/>
          </a:p>
        </p:txBody>
      </p:sp>
    </p:spTree>
    <p:extLst>
      <p:ext uri="{BB962C8B-B14F-4D97-AF65-F5344CB8AC3E}">
        <p14:creationId xmlns:p14="http://schemas.microsoft.com/office/powerpoint/2010/main" val="1929897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10</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780831"/>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4000">
                <a:solidFill>
                  <a:srgbClr val="880A00"/>
                </a:solidFill>
                <a:latin typeface="Times New Roman" panose="02020603050405020304" pitchFamily="18" charset="0"/>
                <a:ea typeface="+mj-ea"/>
                <a:cs typeface="Times New Roman" panose="02020603050405020304" pitchFamily="18" charset="0"/>
              </a:defRPr>
            </a:lvl1pPr>
          </a:lstStyle>
          <a:p>
            <a:r>
              <a:rPr lang="en-US"/>
              <a:t>Protocols on HSP IPs</a:t>
            </a:r>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281188" y="1923167"/>
            <a:ext cx="6385518" cy="2621401"/>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de-DE" b="0"/>
              <a:t>We leverage  Rapid7’s Open Data platform</a:t>
            </a:r>
          </a:p>
          <a:p>
            <a:pPr algn="just"/>
            <a:r>
              <a:rPr lang="de-DE" b="0"/>
              <a:t>Responding hosts and total tested hosts per-protocol</a:t>
            </a:r>
          </a:p>
          <a:p>
            <a:pPr algn="just"/>
            <a:endParaRPr lang="de-DE" b="0"/>
          </a:p>
          <a:p>
            <a:pPr algn="just"/>
            <a:r>
              <a:rPr lang="de-DE" b="0"/>
              <a:t>Top5 Protocols:</a:t>
            </a:r>
          </a:p>
          <a:p>
            <a:pPr marL="342900" indent="-342900" algn="just">
              <a:buFont typeface="Arial" panose="020B0604020202020204" pitchFamily="34" charset="0"/>
              <a:buChar char="•"/>
            </a:pPr>
            <a:r>
              <a:rPr lang="de-DE" b="0"/>
              <a:t>CWMP is only present in the IPv4-wide </a:t>
            </a:r>
          </a:p>
          <a:p>
            <a:pPr marL="342900" indent="-342900" algn="just">
              <a:buFont typeface="Arial" panose="020B0604020202020204" pitchFamily="34" charset="0"/>
              <a:buChar char="•"/>
            </a:pPr>
            <a:r>
              <a:rPr lang="de-DE" b="0"/>
              <a:t>BGP is only present in the HSP</a:t>
            </a:r>
          </a:p>
        </p:txBody>
      </p:sp>
      <p:pic>
        <p:nvPicPr>
          <p:cNvPr id="3" name="Picture 2">
            <a:extLst>
              <a:ext uri="{FF2B5EF4-FFF2-40B4-BE49-F238E27FC236}">
                <a16:creationId xmlns:a16="http://schemas.microsoft.com/office/drawing/2014/main" id="{5FF67328-6E6C-A84E-84D4-5C6F502C69B7}"/>
              </a:ext>
            </a:extLst>
          </p:cNvPr>
          <p:cNvPicPr>
            <a:picLocks noChangeAspect="1"/>
          </p:cNvPicPr>
          <p:nvPr/>
        </p:nvPicPr>
        <p:blipFill>
          <a:blip r:embed="rId3"/>
          <a:stretch>
            <a:fillRect/>
          </a:stretch>
        </p:blipFill>
        <p:spPr>
          <a:xfrm>
            <a:off x="6666706" y="1669448"/>
            <a:ext cx="5127221" cy="4255147"/>
          </a:xfrm>
          <a:prstGeom prst="rect">
            <a:avLst/>
          </a:prstGeom>
        </p:spPr>
      </p:pic>
      <p:sp>
        <p:nvSpPr>
          <p:cNvPr id="9" name="Terminator 8">
            <a:extLst>
              <a:ext uri="{FF2B5EF4-FFF2-40B4-BE49-F238E27FC236}">
                <a16:creationId xmlns:a16="http://schemas.microsoft.com/office/drawing/2014/main" id="{F1FCC246-00D3-3441-BED8-498C1A1488D7}"/>
              </a:ext>
            </a:extLst>
          </p:cNvPr>
          <p:cNvSpPr/>
          <p:nvPr/>
        </p:nvSpPr>
        <p:spPr>
          <a:xfrm>
            <a:off x="208049" y="5592549"/>
            <a:ext cx="7466916" cy="877814"/>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a:solidFill>
                  <a:srgbClr val="880A00"/>
                </a:solidFill>
              </a:rPr>
              <a:t>HSPs have upto 5 times higher hitrate than IPv4-wide</a:t>
            </a:r>
          </a:p>
        </p:txBody>
      </p:sp>
    </p:spTree>
    <p:extLst>
      <p:ext uri="{BB962C8B-B14F-4D97-AF65-F5344CB8AC3E}">
        <p14:creationId xmlns:p14="http://schemas.microsoft.com/office/powerpoint/2010/main" val="200502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11</a:t>
            </a:fld>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780831"/>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4000">
                <a:solidFill>
                  <a:srgbClr val="880A00"/>
                </a:solidFill>
                <a:latin typeface="Times New Roman" panose="02020603050405020304" pitchFamily="18" charset="0"/>
                <a:ea typeface="+mj-ea"/>
                <a:cs typeface="Times New Roman" panose="02020603050405020304" pitchFamily="18" charset="0"/>
              </a:defRPr>
            </a:lvl1pPr>
          </a:lstStyle>
          <a:p>
            <a:r>
              <a:rPr lang="en-US"/>
              <a:t>BGP Communities of HSPs</a:t>
            </a:r>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281188" y="1923167"/>
            <a:ext cx="6789378" cy="197217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de-DE" b="0"/>
              <a:t>We examine BGP communites:</a:t>
            </a:r>
          </a:p>
          <a:p>
            <a:pPr marL="342900" indent="-342900" algn="just">
              <a:buFont typeface="Arial" panose="020B0604020202020204" pitchFamily="34" charset="0"/>
              <a:buChar char="•"/>
            </a:pPr>
            <a:r>
              <a:rPr lang="de-DE" b="0"/>
              <a:t>specifically used for blackholing (BH) </a:t>
            </a:r>
          </a:p>
          <a:p>
            <a:pPr marL="342900" indent="-342900" algn="just">
              <a:buFont typeface="Arial" panose="020B0604020202020204" pitchFamily="34" charset="0"/>
              <a:buChar char="•"/>
            </a:pPr>
            <a:r>
              <a:rPr lang="de-DE" b="0"/>
              <a:t>restrict route propagation (RES) </a:t>
            </a:r>
          </a:p>
          <a:p>
            <a:pPr algn="just"/>
            <a:r>
              <a:rPr lang="de-DE" b="0"/>
              <a:t> </a:t>
            </a:r>
          </a:p>
        </p:txBody>
      </p:sp>
      <p:pic>
        <p:nvPicPr>
          <p:cNvPr id="4" name="Picture 3">
            <a:extLst>
              <a:ext uri="{FF2B5EF4-FFF2-40B4-BE49-F238E27FC236}">
                <a16:creationId xmlns:a16="http://schemas.microsoft.com/office/drawing/2014/main" id="{F62C4910-5395-BC4F-A8CA-CA97892C622C}"/>
              </a:ext>
            </a:extLst>
          </p:cNvPr>
          <p:cNvPicPr>
            <a:picLocks noChangeAspect="1"/>
          </p:cNvPicPr>
          <p:nvPr/>
        </p:nvPicPr>
        <p:blipFill>
          <a:blip r:embed="rId3"/>
          <a:stretch>
            <a:fillRect/>
          </a:stretch>
        </p:blipFill>
        <p:spPr>
          <a:xfrm>
            <a:off x="7070566" y="2227612"/>
            <a:ext cx="4775851" cy="3389380"/>
          </a:xfrm>
          <a:prstGeom prst="rect">
            <a:avLst/>
          </a:prstGeom>
        </p:spPr>
      </p:pic>
      <p:sp>
        <p:nvSpPr>
          <p:cNvPr id="7" name="Frame 6">
            <a:extLst>
              <a:ext uri="{FF2B5EF4-FFF2-40B4-BE49-F238E27FC236}">
                <a16:creationId xmlns:a16="http://schemas.microsoft.com/office/drawing/2014/main" id="{74F953C0-0483-404F-81F0-71B1B0875790}"/>
              </a:ext>
            </a:extLst>
          </p:cNvPr>
          <p:cNvSpPr/>
          <p:nvPr/>
        </p:nvSpPr>
        <p:spPr>
          <a:xfrm>
            <a:off x="9600406" y="2625454"/>
            <a:ext cx="404735" cy="281597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81FF0943-93B0-0E4E-B495-13ACC0A69ED7}"/>
              </a:ext>
            </a:extLst>
          </p:cNvPr>
          <p:cNvSpPr/>
          <p:nvPr/>
        </p:nvSpPr>
        <p:spPr>
          <a:xfrm>
            <a:off x="10438606" y="2625454"/>
            <a:ext cx="404735" cy="281597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a:extLst>
              <a:ext uri="{FF2B5EF4-FFF2-40B4-BE49-F238E27FC236}">
                <a16:creationId xmlns:a16="http://schemas.microsoft.com/office/drawing/2014/main" id="{20BE5750-433F-314C-866B-07DD23819F6A}"/>
              </a:ext>
            </a:extLst>
          </p:cNvPr>
          <p:cNvSpPr/>
          <p:nvPr/>
        </p:nvSpPr>
        <p:spPr>
          <a:xfrm>
            <a:off x="8357471" y="2683316"/>
            <a:ext cx="404735" cy="281597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rminator 10">
            <a:extLst>
              <a:ext uri="{FF2B5EF4-FFF2-40B4-BE49-F238E27FC236}">
                <a16:creationId xmlns:a16="http://schemas.microsoft.com/office/drawing/2014/main" id="{F3920E26-968A-5C46-855E-01B3B634F418}"/>
              </a:ext>
            </a:extLst>
          </p:cNvPr>
          <p:cNvSpPr/>
          <p:nvPr/>
        </p:nvSpPr>
        <p:spPr>
          <a:xfrm>
            <a:off x="281188" y="5669398"/>
            <a:ext cx="7451925" cy="904963"/>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a:solidFill>
                  <a:srgbClr val="880A00"/>
                </a:solidFill>
              </a:rPr>
              <a:t>13% and 7% of IPv4 and IPv6 HSPs are Blackholing</a:t>
            </a:r>
          </a:p>
        </p:txBody>
      </p:sp>
    </p:spTree>
    <p:extLst>
      <p:ext uri="{BB962C8B-B14F-4D97-AF65-F5344CB8AC3E}">
        <p14:creationId xmlns:p14="http://schemas.microsoft.com/office/powerpoint/2010/main" val="242165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12</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1746504" y="2745299"/>
            <a:ext cx="9364458" cy="812258"/>
          </a:xfrm>
          <a:prstGeom prst="rect">
            <a:avLst/>
          </a:prstGeom>
        </p:spPr>
        <p:txBody>
          <a:bodyPr vert="horz" lIns="91440" tIns="45720" rIns="91440" bIns="45720" rtlCol="0" anchor="b">
            <a:normAutofit fontScale="85000" lnSpcReduction="10000"/>
          </a:bodyPr>
          <a:lstStyle>
            <a:defPPr>
              <a:defRPr lang="de-DE"/>
            </a:defPPr>
            <a:lvl1pPr algn="ctr">
              <a:lnSpc>
                <a:spcPct val="90000"/>
              </a:lnSpc>
              <a:spcBef>
                <a:spcPct val="0"/>
              </a:spcBef>
              <a:buNone/>
              <a:defRPr sz="4800">
                <a:solidFill>
                  <a:srgbClr val="880A00"/>
                </a:solidFill>
                <a:latin typeface="Times New Roman" panose="02020603050405020304" pitchFamily="18" charset="0"/>
                <a:ea typeface="+mj-ea"/>
                <a:cs typeface="Times New Roman" panose="02020603050405020304" pitchFamily="18" charset="0"/>
              </a:defRPr>
            </a:lvl1pPr>
          </a:lstStyle>
          <a:p>
            <a:r>
              <a:rPr lang="de-DE"/>
              <a:t>3.INTENDED OR ACCIDENTAL USE? </a:t>
            </a:r>
          </a:p>
        </p:txBody>
      </p:sp>
      <p:sp>
        <p:nvSpPr>
          <p:cNvPr id="14" name="Subtitle 2">
            <a:extLst>
              <a:ext uri="{FF2B5EF4-FFF2-40B4-BE49-F238E27FC236}">
                <a16:creationId xmlns:a16="http://schemas.microsoft.com/office/drawing/2014/main" id="{3DB29450-2597-B642-AB41-D46B24807067}"/>
              </a:ext>
            </a:extLst>
          </p:cNvPr>
          <p:cNvSpPr txBox="1">
            <a:spLocks/>
          </p:cNvSpPr>
          <p:nvPr/>
        </p:nvSpPr>
        <p:spPr>
          <a:xfrm>
            <a:off x="450938" y="1615858"/>
            <a:ext cx="3419268" cy="4684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16428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13</a:t>
            </a:fld>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780831"/>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4000">
                <a:solidFill>
                  <a:srgbClr val="880A00"/>
                </a:solidFill>
                <a:latin typeface="Times New Roman" panose="02020603050405020304" pitchFamily="18" charset="0"/>
                <a:ea typeface="+mj-ea"/>
                <a:cs typeface="Times New Roman" panose="02020603050405020304" pitchFamily="18" charset="0"/>
              </a:defRPr>
            </a:lvl1pPr>
          </a:lstStyle>
          <a:p>
            <a:r>
              <a:rPr lang="en-US"/>
              <a:t>HSPs Origin ASes in Public Databases</a:t>
            </a:r>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433066" y="1429825"/>
            <a:ext cx="5318446" cy="310554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de-DE" sz="2000" b="0"/>
              <a:t>IRR has high HSP origin ASes</a:t>
            </a:r>
          </a:p>
          <a:p>
            <a:pPr algn="just"/>
            <a:r>
              <a:rPr lang="de-DE" sz="2000" b="0"/>
              <a:t>Many HSPs from RC/BGP have no entries in operator databases</a:t>
            </a:r>
          </a:p>
          <a:p>
            <a:pPr marL="342900" indent="-342900" algn="just">
              <a:buFont typeface="Arial" panose="020B0604020202020204" pitchFamily="34" charset="0"/>
              <a:buChar char="•"/>
            </a:pPr>
            <a:r>
              <a:rPr lang="de-DE" sz="2000" b="0"/>
              <a:t>could be accidental announcements </a:t>
            </a:r>
          </a:p>
          <a:p>
            <a:pPr marL="342900" indent="-342900" algn="just">
              <a:buFont typeface="Arial" panose="020B0604020202020204" pitchFamily="34" charset="0"/>
              <a:buChar char="•"/>
            </a:pPr>
            <a:r>
              <a:rPr lang="de-DE" sz="2000" b="0"/>
              <a:t>misconfigured route collector sessions </a:t>
            </a:r>
          </a:p>
          <a:p>
            <a:pPr marL="342900" indent="-342900" algn="just">
              <a:buFont typeface="Arial" panose="020B0604020202020204" pitchFamily="34" charset="0"/>
              <a:buChar char="•"/>
            </a:pPr>
            <a:r>
              <a:rPr lang="de-DE" sz="2000" b="0"/>
              <a:t>leak of internal routes </a:t>
            </a:r>
          </a:p>
          <a:p>
            <a:pPr marL="342900" indent="-342900" algn="just">
              <a:buFont typeface="Arial" panose="020B0604020202020204" pitchFamily="34" charset="0"/>
              <a:buChar char="•"/>
            </a:pPr>
            <a:endParaRPr lang="de-DE" sz="2000" b="0"/>
          </a:p>
        </p:txBody>
      </p:sp>
      <p:pic>
        <p:nvPicPr>
          <p:cNvPr id="3" name="Picture 2">
            <a:extLst>
              <a:ext uri="{FF2B5EF4-FFF2-40B4-BE49-F238E27FC236}">
                <a16:creationId xmlns:a16="http://schemas.microsoft.com/office/drawing/2014/main" id="{96D684FC-78BA-904E-AFB8-1CA55E682934}"/>
              </a:ext>
            </a:extLst>
          </p:cNvPr>
          <p:cNvPicPr>
            <a:picLocks noChangeAspect="1"/>
          </p:cNvPicPr>
          <p:nvPr/>
        </p:nvPicPr>
        <p:blipFill>
          <a:blip r:embed="rId3"/>
          <a:stretch>
            <a:fillRect/>
          </a:stretch>
        </p:blipFill>
        <p:spPr>
          <a:xfrm>
            <a:off x="6280340" y="1746674"/>
            <a:ext cx="5753100" cy="3469904"/>
          </a:xfrm>
          <a:prstGeom prst="rect">
            <a:avLst/>
          </a:prstGeom>
        </p:spPr>
      </p:pic>
      <p:sp>
        <p:nvSpPr>
          <p:cNvPr id="7" name="Down Arrow 6">
            <a:extLst>
              <a:ext uri="{FF2B5EF4-FFF2-40B4-BE49-F238E27FC236}">
                <a16:creationId xmlns:a16="http://schemas.microsoft.com/office/drawing/2014/main" id="{57EBA5C5-188D-924F-ABB5-5A187E2F6E85}"/>
              </a:ext>
            </a:extLst>
          </p:cNvPr>
          <p:cNvSpPr/>
          <p:nvPr/>
        </p:nvSpPr>
        <p:spPr>
          <a:xfrm>
            <a:off x="11312202" y="1968570"/>
            <a:ext cx="528828" cy="554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F9EBDADB-8D30-BB4A-B0D5-DE693547226B}"/>
              </a:ext>
            </a:extLst>
          </p:cNvPr>
          <p:cNvSpPr/>
          <p:nvPr/>
        </p:nvSpPr>
        <p:spPr>
          <a:xfrm>
            <a:off x="8346133" y="2245665"/>
            <a:ext cx="528828" cy="554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a:extLst>
              <a:ext uri="{FF2B5EF4-FFF2-40B4-BE49-F238E27FC236}">
                <a16:creationId xmlns:a16="http://schemas.microsoft.com/office/drawing/2014/main" id="{32E8E348-5A7F-0E49-84A1-B91A939A994E}"/>
              </a:ext>
            </a:extLst>
          </p:cNvPr>
          <p:cNvSpPr/>
          <p:nvPr/>
        </p:nvSpPr>
        <p:spPr>
          <a:xfrm>
            <a:off x="8397349" y="4448497"/>
            <a:ext cx="415720" cy="7742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a:extLst>
              <a:ext uri="{FF2B5EF4-FFF2-40B4-BE49-F238E27FC236}">
                <a16:creationId xmlns:a16="http://schemas.microsoft.com/office/drawing/2014/main" id="{16E10171-42CF-3044-BD37-8FED0F0CA599}"/>
              </a:ext>
            </a:extLst>
          </p:cNvPr>
          <p:cNvSpPr/>
          <p:nvPr/>
        </p:nvSpPr>
        <p:spPr>
          <a:xfrm>
            <a:off x="11219856" y="4436190"/>
            <a:ext cx="415720" cy="7742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rminator 16">
            <a:extLst>
              <a:ext uri="{FF2B5EF4-FFF2-40B4-BE49-F238E27FC236}">
                <a16:creationId xmlns:a16="http://schemas.microsoft.com/office/drawing/2014/main" id="{7268FC5A-441F-D048-9BB0-C277F256CEB9}"/>
              </a:ext>
            </a:extLst>
          </p:cNvPr>
          <p:cNvSpPr/>
          <p:nvPr/>
        </p:nvSpPr>
        <p:spPr>
          <a:xfrm>
            <a:off x="321049" y="5997161"/>
            <a:ext cx="5690007" cy="573588"/>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a:solidFill>
                  <a:srgbClr val="880A00"/>
                </a:solidFill>
              </a:rPr>
              <a:t>Are HSPs caused by BGP prefix hijacks? </a:t>
            </a:r>
          </a:p>
        </p:txBody>
      </p:sp>
    </p:spTree>
    <p:extLst>
      <p:ext uri="{BB962C8B-B14F-4D97-AF65-F5344CB8AC3E}">
        <p14:creationId xmlns:p14="http://schemas.microsoft.com/office/powerpoint/2010/main" val="215768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4" grpId="0" animBg="1"/>
      <p:bldP spid="14" grpId="1" animBg="1"/>
      <p:bldP spid="8" grpId="0" animBg="1"/>
      <p:bldP spid="8" grpId="1" animBg="1"/>
      <p:bldP spid="16" grpId="0" animBg="1"/>
      <p:bldP spid="16" grpId="1"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14</a:t>
            </a:fld>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780831"/>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4000">
                <a:solidFill>
                  <a:srgbClr val="880A00"/>
                </a:solidFill>
                <a:latin typeface="Times New Roman" panose="02020603050405020304" pitchFamily="18" charset="0"/>
                <a:ea typeface="+mj-ea"/>
                <a:cs typeface="Times New Roman" panose="02020603050405020304" pitchFamily="18" charset="0"/>
              </a:defRPr>
            </a:lvl1pPr>
          </a:lstStyle>
          <a:p>
            <a:r>
              <a:rPr lang="en-US"/>
              <a:t>HSPs in the RPKI Database</a:t>
            </a:r>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433066" y="2215216"/>
            <a:ext cx="5318446" cy="303672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de-DE" b="0"/>
              <a:t>Invalid (Length) - largest group</a:t>
            </a:r>
          </a:p>
          <a:p>
            <a:pPr algn="just"/>
            <a:r>
              <a:rPr lang="de-DE" b="0"/>
              <a:t>Invalid (Origin) -  a minor fraction</a:t>
            </a:r>
          </a:p>
          <a:p>
            <a:pPr algn="just"/>
            <a:r>
              <a:rPr lang="de-DE" b="0"/>
              <a:t> </a:t>
            </a:r>
          </a:p>
          <a:p>
            <a:pPr algn="just"/>
            <a:r>
              <a:rPr lang="de-DE" b="0"/>
              <a:t>Invalid (Origin) and Invalid (Both):</a:t>
            </a:r>
          </a:p>
          <a:p>
            <a:pPr marL="342900" indent="-342900" algn="just">
              <a:buFont typeface="Arial" panose="020B0604020202020204" pitchFamily="34" charset="0"/>
              <a:buChar char="•"/>
            </a:pPr>
            <a:r>
              <a:rPr lang="de-DE" b="0"/>
              <a:t>not entered sibling ASes </a:t>
            </a:r>
          </a:p>
          <a:p>
            <a:pPr marL="342900" indent="-342900" algn="just">
              <a:buFont typeface="Arial" panose="020B0604020202020204" pitchFamily="34" charset="0"/>
              <a:buChar char="•"/>
            </a:pPr>
            <a:r>
              <a:rPr lang="de-DE" b="0"/>
              <a:t>DDoS Protection Service (DPS) </a:t>
            </a:r>
          </a:p>
          <a:p>
            <a:pPr algn="just"/>
            <a:endParaRPr lang="de-DE" b="0"/>
          </a:p>
        </p:txBody>
      </p:sp>
      <p:sp>
        <p:nvSpPr>
          <p:cNvPr id="9" name="Terminator 8">
            <a:extLst>
              <a:ext uri="{FF2B5EF4-FFF2-40B4-BE49-F238E27FC236}">
                <a16:creationId xmlns:a16="http://schemas.microsoft.com/office/drawing/2014/main" id="{E382E9B7-4BA1-BD47-A91D-B63CD807271B}"/>
              </a:ext>
            </a:extLst>
          </p:cNvPr>
          <p:cNvSpPr/>
          <p:nvPr/>
        </p:nvSpPr>
        <p:spPr>
          <a:xfrm>
            <a:off x="321049" y="5997161"/>
            <a:ext cx="6378391" cy="573588"/>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a:solidFill>
                  <a:srgbClr val="880A00"/>
                </a:solidFill>
              </a:rPr>
              <a:t>legitimate ASes announce 75 % of HSPs </a:t>
            </a:r>
          </a:p>
        </p:txBody>
      </p:sp>
      <p:pic>
        <p:nvPicPr>
          <p:cNvPr id="4" name="Picture 3">
            <a:extLst>
              <a:ext uri="{FF2B5EF4-FFF2-40B4-BE49-F238E27FC236}">
                <a16:creationId xmlns:a16="http://schemas.microsoft.com/office/drawing/2014/main" id="{EB019C54-9902-3D4E-8924-BD60572D4EB1}"/>
              </a:ext>
            </a:extLst>
          </p:cNvPr>
          <p:cNvPicPr>
            <a:picLocks noChangeAspect="1"/>
          </p:cNvPicPr>
          <p:nvPr/>
        </p:nvPicPr>
        <p:blipFill>
          <a:blip r:embed="rId3"/>
          <a:stretch>
            <a:fillRect/>
          </a:stretch>
        </p:blipFill>
        <p:spPr>
          <a:xfrm>
            <a:off x="5751512" y="2114327"/>
            <a:ext cx="5753100" cy="3238500"/>
          </a:xfrm>
          <a:prstGeom prst="rect">
            <a:avLst/>
          </a:prstGeom>
        </p:spPr>
      </p:pic>
    </p:spTree>
    <p:extLst>
      <p:ext uri="{BB962C8B-B14F-4D97-AF65-F5344CB8AC3E}">
        <p14:creationId xmlns:p14="http://schemas.microsoft.com/office/powerpoint/2010/main" val="97648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15</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1746504" y="2745299"/>
            <a:ext cx="9364458" cy="812258"/>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4800">
                <a:solidFill>
                  <a:srgbClr val="880A00"/>
                </a:solidFill>
                <a:latin typeface="Times New Roman" panose="02020603050405020304" pitchFamily="18" charset="0"/>
                <a:ea typeface="+mj-ea"/>
                <a:cs typeface="Times New Roman" panose="02020603050405020304" pitchFamily="18" charset="0"/>
              </a:defRPr>
            </a:lvl1pPr>
          </a:lstStyle>
          <a:p>
            <a:r>
              <a:rPr lang="de-DE"/>
              <a:t>4. THE FUTURE OF HSPS</a:t>
            </a:r>
          </a:p>
        </p:txBody>
      </p:sp>
      <p:sp>
        <p:nvSpPr>
          <p:cNvPr id="14" name="Subtitle 2">
            <a:extLst>
              <a:ext uri="{FF2B5EF4-FFF2-40B4-BE49-F238E27FC236}">
                <a16:creationId xmlns:a16="http://schemas.microsoft.com/office/drawing/2014/main" id="{3DB29450-2597-B642-AB41-D46B24807067}"/>
              </a:ext>
            </a:extLst>
          </p:cNvPr>
          <p:cNvSpPr txBox="1">
            <a:spLocks/>
          </p:cNvSpPr>
          <p:nvPr/>
        </p:nvSpPr>
        <p:spPr>
          <a:xfrm>
            <a:off x="450938" y="1615858"/>
            <a:ext cx="3419268" cy="4684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06316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16</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760252"/>
          </a:xfrm>
          <a:prstGeom prst="rect">
            <a:avLst/>
          </a:prstGeom>
        </p:spPr>
        <p:txBody>
          <a:bodyPr vert="horz" lIns="91440" tIns="45720" rIns="91440" bIns="45720" rtlCol="0" anchor="b">
            <a:noAutofit/>
          </a:bodyPr>
          <a:lstStyle>
            <a:defPPr>
              <a:defRPr lang="de-DE"/>
            </a:defPPr>
            <a:lvl1pPr algn="ctr">
              <a:lnSpc>
                <a:spcPct val="90000"/>
              </a:lnSpc>
              <a:spcBef>
                <a:spcPct val="0"/>
              </a:spcBef>
              <a:buNone/>
              <a:defRPr sz="4000">
                <a:solidFill>
                  <a:srgbClr val="880A00"/>
                </a:solidFill>
                <a:latin typeface="Times New Roman" panose="02020603050405020304" pitchFamily="18" charset="0"/>
                <a:ea typeface="+mj-ea"/>
                <a:cs typeface="Times New Roman" panose="02020603050405020304" pitchFamily="18" charset="0"/>
              </a:defRPr>
            </a:lvl1pPr>
          </a:lstStyle>
          <a:p>
            <a:r>
              <a:rPr lang="en-US"/>
              <a:t>﻿Discussion: Research Community </a:t>
            </a:r>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247850" y="1319134"/>
            <a:ext cx="11676928" cy="530333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de-DE"/>
          </a:p>
        </p:txBody>
      </p:sp>
      <p:sp>
        <p:nvSpPr>
          <p:cNvPr id="2" name="Rectangle 1">
            <a:extLst>
              <a:ext uri="{FF2B5EF4-FFF2-40B4-BE49-F238E27FC236}">
                <a16:creationId xmlns:a16="http://schemas.microsoft.com/office/drawing/2014/main" id="{AE4379D6-61DD-5349-9760-8DD0A0387AEB}"/>
              </a:ext>
            </a:extLst>
          </p:cNvPr>
          <p:cNvSpPr/>
          <p:nvPr/>
        </p:nvSpPr>
        <p:spPr>
          <a:xfrm>
            <a:off x="450937" y="1489026"/>
            <a:ext cx="6274496" cy="1938992"/>
          </a:xfrm>
          <a:prstGeom prst="rect">
            <a:avLst/>
          </a:prstGeom>
        </p:spPr>
        <p:txBody>
          <a:bodyPr wrap="square">
            <a:spAutoFit/>
          </a:bodyPr>
          <a:lstStyle/>
          <a:p>
            <a:endParaRPr lang="de-DE" sz="2400"/>
          </a:p>
          <a:p>
            <a:r>
              <a:rPr lang="de-DE" sz="2400"/>
              <a:t>RC projects play a vital role in awareness</a:t>
            </a:r>
          </a:p>
          <a:p>
            <a:r>
              <a:rPr lang="de-DE" sz="2400"/>
              <a:t>HSP dashboard </a:t>
            </a:r>
            <a:r>
              <a:rPr lang="de-DE" sz="2400">
                <a:hlinkClick r:id="rId3"/>
              </a:rPr>
              <a:t>https://hyperspecifics.io</a:t>
            </a:r>
            <a:r>
              <a:rPr lang="de-DE" sz="2400"/>
              <a:t>  </a:t>
            </a:r>
          </a:p>
          <a:p>
            <a:pPr marL="285750" indent="-285750">
              <a:buFont typeface="Arial" panose="020B0604020202020204" pitchFamily="34" charset="0"/>
              <a:buChar char="•"/>
            </a:pPr>
            <a:endParaRPr lang="de-DE" sz="2400"/>
          </a:p>
          <a:p>
            <a:endParaRPr lang="de-DE" sz="2400"/>
          </a:p>
        </p:txBody>
      </p:sp>
      <p:pic>
        <p:nvPicPr>
          <p:cNvPr id="4" name="Picture 3">
            <a:extLst>
              <a:ext uri="{FF2B5EF4-FFF2-40B4-BE49-F238E27FC236}">
                <a16:creationId xmlns:a16="http://schemas.microsoft.com/office/drawing/2014/main" id="{060E199F-1418-A443-82B1-57F7B8F1C763}"/>
              </a:ext>
            </a:extLst>
          </p:cNvPr>
          <p:cNvPicPr>
            <a:picLocks noChangeAspect="1"/>
          </p:cNvPicPr>
          <p:nvPr/>
        </p:nvPicPr>
        <p:blipFill>
          <a:blip r:embed="rId4"/>
          <a:stretch>
            <a:fillRect/>
          </a:stretch>
        </p:blipFill>
        <p:spPr>
          <a:xfrm>
            <a:off x="6175948" y="1717276"/>
            <a:ext cx="6023195" cy="4432300"/>
          </a:xfrm>
          <a:prstGeom prst="rect">
            <a:avLst/>
          </a:prstGeom>
        </p:spPr>
      </p:pic>
      <p:pic>
        <p:nvPicPr>
          <p:cNvPr id="11" name="Picture 10">
            <a:extLst>
              <a:ext uri="{FF2B5EF4-FFF2-40B4-BE49-F238E27FC236}">
                <a16:creationId xmlns:a16="http://schemas.microsoft.com/office/drawing/2014/main" id="{77DCFD13-F932-2E42-8024-60ACA12CD032}"/>
              </a:ext>
            </a:extLst>
          </p:cNvPr>
          <p:cNvPicPr>
            <a:picLocks noChangeAspect="1"/>
          </p:cNvPicPr>
          <p:nvPr/>
        </p:nvPicPr>
        <p:blipFill>
          <a:blip r:embed="rId5"/>
          <a:stretch>
            <a:fillRect/>
          </a:stretch>
        </p:blipFill>
        <p:spPr>
          <a:xfrm>
            <a:off x="1670542" y="3820318"/>
            <a:ext cx="2522331" cy="2521745"/>
          </a:xfrm>
          <a:prstGeom prst="rect">
            <a:avLst/>
          </a:prstGeom>
        </p:spPr>
      </p:pic>
    </p:spTree>
    <p:extLst>
      <p:ext uri="{BB962C8B-B14F-4D97-AF65-F5344CB8AC3E}">
        <p14:creationId xmlns:p14="http://schemas.microsoft.com/office/powerpoint/2010/main" val="418885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17</a:t>
            </a:fld>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760252"/>
          </a:xfrm>
          <a:prstGeom prst="rect">
            <a:avLst/>
          </a:prstGeom>
        </p:spPr>
        <p:txBody>
          <a:bodyPr vert="horz" lIns="91440" tIns="45720" rIns="91440" bIns="45720" rtlCol="0" anchor="b">
            <a:noAutofit/>
          </a:bodyPr>
          <a:lstStyle>
            <a:defPPr>
              <a:defRPr lang="de-DE"/>
            </a:defPPr>
            <a:lvl1pPr algn="ctr">
              <a:lnSpc>
                <a:spcPct val="90000"/>
              </a:lnSpc>
              <a:spcBef>
                <a:spcPct val="0"/>
              </a:spcBef>
              <a:buNone/>
              <a:defRPr sz="4000">
                <a:solidFill>
                  <a:srgbClr val="880A00"/>
                </a:solidFill>
                <a:latin typeface="Times New Roman" panose="02020603050405020304" pitchFamily="18" charset="0"/>
                <a:ea typeface="+mj-ea"/>
                <a:cs typeface="Times New Roman" panose="02020603050405020304" pitchFamily="18" charset="0"/>
              </a:defRPr>
            </a:lvl1pPr>
          </a:lstStyle>
          <a:p>
            <a:r>
              <a:rPr lang="en-US"/>
              <a:t>﻿Discussion: </a:t>
            </a:r>
            <a:r>
              <a:rPr lang="de-DE"/>
              <a:t>Operator Community </a:t>
            </a:r>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247850" y="1319134"/>
            <a:ext cx="11676928" cy="530333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de-DE"/>
          </a:p>
        </p:txBody>
      </p:sp>
      <p:sp>
        <p:nvSpPr>
          <p:cNvPr id="2" name="Rectangle 1">
            <a:extLst>
              <a:ext uri="{FF2B5EF4-FFF2-40B4-BE49-F238E27FC236}">
                <a16:creationId xmlns:a16="http://schemas.microsoft.com/office/drawing/2014/main" id="{AE4379D6-61DD-5349-9760-8DD0A0387AEB}"/>
              </a:ext>
            </a:extLst>
          </p:cNvPr>
          <p:cNvSpPr/>
          <p:nvPr/>
        </p:nvSpPr>
        <p:spPr>
          <a:xfrm>
            <a:off x="450937" y="1489026"/>
            <a:ext cx="8833187" cy="4770537"/>
          </a:xfrm>
          <a:prstGeom prst="rect">
            <a:avLst/>
          </a:prstGeom>
        </p:spPr>
        <p:txBody>
          <a:bodyPr wrap="none">
            <a:spAutoFit/>
          </a:bodyPr>
          <a:lstStyle/>
          <a:p>
            <a:r>
              <a:rPr lang="de-DE" sz="2400"/>
              <a:t>Discussing with thirteen operators</a:t>
            </a:r>
          </a:p>
          <a:p>
            <a:pPr marL="742950" lvl="1" indent="-285750">
              <a:buFont typeface="Arial" panose="020B0604020202020204" pitchFamily="34" charset="0"/>
              <a:buChar char="•"/>
            </a:pPr>
            <a:r>
              <a:rPr lang="de-DE" sz="2400"/>
              <a:t>cutomer requests</a:t>
            </a:r>
          </a:p>
          <a:p>
            <a:pPr marL="742950" lvl="1" indent="-285750">
              <a:buFont typeface="Arial" panose="020B0604020202020204" pitchFamily="34" charset="0"/>
              <a:buChar char="•"/>
            </a:pPr>
            <a:r>
              <a:rPr lang="de-DE" sz="2400"/>
              <a:t>traffic engineering </a:t>
            </a:r>
          </a:p>
          <a:p>
            <a:endParaRPr lang="de-DE" sz="2800"/>
          </a:p>
          <a:p>
            <a:r>
              <a:rPr lang="de-DE" sz="2400" b="1">
                <a:solidFill>
                  <a:srgbClr val="880A00"/>
                </a:solidFill>
              </a:rPr>
              <a:t>Question: Should operators filter HSPs in the first place? </a:t>
            </a:r>
          </a:p>
          <a:p>
            <a:pPr marL="800100" lvl="1" indent="-342900">
              <a:buFont typeface="Arial" panose="020B0604020202020204" pitchFamily="34" charset="0"/>
              <a:buChar char="•"/>
            </a:pPr>
            <a:r>
              <a:rPr lang="de-DE" sz="2400"/>
              <a:t>for IPv6, Yes, no shortage of IPv6, avoid large routing table size </a:t>
            </a:r>
          </a:p>
          <a:p>
            <a:pPr marL="800100" lvl="1" indent="-342900">
              <a:buFont typeface="Arial" panose="020B0604020202020204" pitchFamily="34" charset="0"/>
              <a:buChar char="•"/>
            </a:pPr>
            <a:r>
              <a:rPr lang="de-DE" sz="2400"/>
              <a:t>for IPv4, shifting filters by a few CIDR sizes (e.g., /26 or /28) </a:t>
            </a:r>
          </a:p>
          <a:p>
            <a:pPr marL="800100" lvl="1" indent="-342900">
              <a:buFont typeface="Arial" panose="020B0604020202020204" pitchFamily="34" charset="0"/>
              <a:buChar char="•"/>
            </a:pPr>
            <a:endParaRPr lang="de-DE" sz="2400" b="1">
              <a:solidFill>
                <a:srgbClr val="880A00"/>
              </a:solidFill>
            </a:endParaRPr>
          </a:p>
          <a:p>
            <a:pPr marL="800100" lvl="1" indent="-342900">
              <a:buFont typeface="Arial" panose="020B0604020202020204" pitchFamily="34" charset="0"/>
              <a:buChar char="•"/>
            </a:pPr>
            <a:endParaRPr lang="de-DE" sz="2400" b="1">
              <a:solidFill>
                <a:srgbClr val="880A00"/>
              </a:solidFill>
            </a:endParaRPr>
          </a:p>
          <a:p>
            <a:r>
              <a:rPr lang="de-DE" sz="2800" b="1">
                <a:solidFill>
                  <a:srgbClr val="880A00"/>
                </a:solidFill>
              </a:rPr>
              <a:t>How do you handle HSPs in your network/work ? </a:t>
            </a:r>
          </a:p>
          <a:p>
            <a:endParaRPr lang="de-DE" sz="2800"/>
          </a:p>
          <a:p>
            <a:endParaRPr lang="de-DE" sz="2800"/>
          </a:p>
        </p:txBody>
      </p:sp>
    </p:spTree>
    <p:extLst>
      <p:ext uri="{BB962C8B-B14F-4D97-AF65-F5344CB8AC3E}">
        <p14:creationId xmlns:p14="http://schemas.microsoft.com/office/powerpoint/2010/main" val="127705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18</a:t>
            </a:fld>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722155"/>
          </a:xfrm>
          <a:prstGeom prst="rect">
            <a:avLst/>
          </a:prstGeom>
        </p:spPr>
        <p:txBody>
          <a:bodyPr vert="horz" lIns="91440" tIns="45720" rIns="91440" bIns="45720" rtlCol="0" anchor="b">
            <a:noAutofit/>
          </a:bodyPr>
          <a:lstStyle>
            <a:defPPr>
              <a:defRPr lang="de-DE"/>
            </a:defPPr>
            <a:lvl1pPr algn="ctr">
              <a:lnSpc>
                <a:spcPct val="90000"/>
              </a:lnSpc>
              <a:spcBef>
                <a:spcPct val="0"/>
              </a:spcBef>
              <a:buNone/>
              <a:defRPr sz="4000">
                <a:solidFill>
                  <a:srgbClr val="880A00"/>
                </a:solidFill>
                <a:latin typeface="Times New Roman" panose="02020603050405020304" pitchFamily="18" charset="0"/>
                <a:ea typeface="+mj-ea"/>
                <a:cs typeface="Times New Roman" panose="02020603050405020304" pitchFamily="18" charset="0"/>
              </a:defRPr>
            </a:lvl1pPr>
          </a:lstStyle>
          <a:p>
            <a:r>
              <a:rPr lang="en-US"/>
              <a:t>Conclusion</a:t>
            </a:r>
          </a:p>
        </p:txBody>
      </p:sp>
      <p:sp>
        <p:nvSpPr>
          <p:cNvPr id="14" name="Subtitle 2">
            <a:extLst>
              <a:ext uri="{FF2B5EF4-FFF2-40B4-BE49-F238E27FC236}">
                <a16:creationId xmlns:a16="http://schemas.microsoft.com/office/drawing/2014/main" id="{3DB29450-2597-B642-AB41-D46B24807067}"/>
              </a:ext>
            </a:extLst>
          </p:cNvPr>
          <p:cNvSpPr txBox="1">
            <a:spLocks/>
          </p:cNvSpPr>
          <p:nvPr/>
        </p:nvSpPr>
        <p:spPr>
          <a:xfrm>
            <a:off x="450938" y="1615858"/>
            <a:ext cx="3419268" cy="4684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247850" y="1156188"/>
            <a:ext cx="11944150" cy="401541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DE" b="0"/>
              <a:t>We analyzed HSPs in routing ecosystem for the last decade  </a:t>
            </a:r>
          </a:p>
          <a:p>
            <a:r>
              <a:rPr lang="de-DE" b="0"/>
              <a:t>Most HSPs visible by a few RC peers, still plenty propagate to hundreds of RC peers </a:t>
            </a:r>
          </a:p>
          <a:p>
            <a:r>
              <a:rPr lang="de-DE" b="0"/>
              <a:t>IPv4 HSPs: blackholing and infrastructure announcements</a:t>
            </a:r>
          </a:p>
          <a:p>
            <a:r>
              <a:rPr lang="de-DE" b="0"/>
              <a:t>IPv6 HSP: related to address block reassignments  </a:t>
            </a:r>
          </a:p>
          <a:p>
            <a:r>
              <a:rPr lang="de-DE" b="0"/>
              <a:t>Though, hundreds of networks use HSPs intentionally, we attribute even more cases to the accidental “leakage” of internal routes</a:t>
            </a:r>
          </a:p>
          <a:p>
            <a:endParaRPr lang="de-DE">
              <a:solidFill>
                <a:srgbClr val="FF0000"/>
              </a:solidFill>
            </a:endParaRPr>
          </a:p>
          <a:p>
            <a:endParaRPr lang="de-DE">
              <a:solidFill>
                <a:srgbClr val="FF0000"/>
              </a:solidFill>
            </a:endParaRPr>
          </a:p>
        </p:txBody>
      </p:sp>
      <p:pic>
        <p:nvPicPr>
          <p:cNvPr id="9" name="Picture 8">
            <a:extLst>
              <a:ext uri="{FF2B5EF4-FFF2-40B4-BE49-F238E27FC236}">
                <a16:creationId xmlns:a16="http://schemas.microsoft.com/office/drawing/2014/main" id="{E659A344-A74C-B448-964B-3115338859E5}"/>
              </a:ext>
            </a:extLst>
          </p:cNvPr>
          <p:cNvPicPr>
            <a:picLocks noChangeAspect="1"/>
          </p:cNvPicPr>
          <p:nvPr/>
        </p:nvPicPr>
        <p:blipFill>
          <a:blip r:embed="rId3"/>
          <a:stretch>
            <a:fillRect/>
          </a:stretch>
        </p:blipFill>
        <p:spPr>
          <a:xfrm>
            <a:off x="7786529" y="4336255"/>
            <a:ext cx="2522331" cy="2521745"/>
          </a:xfrm>
          <a:prstGeom prst="rect">
            <a:avLst/>
          </a:prstGeom>
        </p:spPr>
      </p:pic>
      <p:sp>
        <p:nvSpPr>
          <p:cNvPr id="2" name="Notched Right Arrow 1">
            <a:extLst>
              <a:ext uri="{FF2B5EF4-FFF2-40B4-BE49-F238E27FC236}">
                <a16:creationId xmlns:a16="http://schemas.microsoft.com/office/drawing/2014/main" id="{30C2A7AC-9531-C048-B3A6-A062FA47846B}"/>
              </a:ext>
            </a:extLst>
          </p:cNvPr>
          <p:cNvSpPr/>
          <p:nvPr/>
        </p:nvSpPr>
        <p:spPr>
          <a:xfrm>
            <a:off x="3282846" y="4681481"/>
            <a:ext cx="4651156" cy="107929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HSP dashaboard and the paper</a:t>
            </a:r>
          </a:p>
        </p:txBody>
      </p:sp>
      <p:sp>
        <p:nvSpPr>
          <p:cNvPr id="3" name="Rectangle 2">
            <a:extLst>
              <a:ext uri="{FF2B5EF4-FFF2-40B4-BE49-F238E27FC236}">
                <a16:creationId xmlns:a16="http://schemas.microsoft.com/office/drawing/2014/main" id="{1A1A56B9-E266-854C-90FB-FA08AEBACE9C}"/>
              </a:ext>
            </a:extLst>
          </p:cNvPr>
          <p:cNvSpPr/>
          <p:nvPr/>
        </p:nvSpPr>
        <p:spPr>
          <a:xfrm>
            <a:off x="3102964" y="5697223"/>
            <a:ext cx="5625904" cy="584775"/>
          </a:xfrm>
          <a:prstGeom prst="rect">
            <a:avLst/>
          </a:prstGeom>
        </p:spPr>
        <p:txBody>
          <a:bodyPr wrap="square">
            <a:spAutoFit/>
          </a:bodyPr>
          <a:lstStyle/>
          <a:p>
            <a:pPr lvl="1"/>
            <a:r>
              <a:rPr lang="de-DE" sz="3200">
                <a:hlinkClick r:id="rId4"/>
              </a:rPr>
              <a:t>https://hyperspecifics.io</a:t>
            </a:r>
            <a:r>
              <a:rPr lang="de-DE" sz="3200"/>
              <a:t>  </a:t>
            </a:r>
          </a:p>
        </p:txBody>
      </p:sp>
    </p:spTree>
    <p:extLst>
      <p:ext uri="{BB962C8B-B14F-4D97-AF65-F5344CB8AC3E}">
        <p14:creationId xmlns:p14="http://schemas.microsoft.com/office/powerpoint/2010/main" val="78455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19</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33691" y="2824005"/>
            <a:ext cx="11473841" cy="1295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6600">
                <a:solidFill>
                  <a:srgbClr val="C00000"/>
                </a:solidFill>
              </a:rPr>
              <a:t>Backup Slides </a:t>
            </a:r>
          </a:p>
        </p:txBody>
      </p:sp>
      <p:sp>
        <p:nvSpPr>
          <p:cNvPr id="14" name="Subtitle 2">
            <a:extLst>
              <a:ext uri="{FF2B5EF4-FFF2-40B4-BE49-F238E27FC236}">
                <a16:creationId xmlns:a16="http://schemas.microsoft.com/office/drawing/2014/main" id="{3DB29450-2597-B642-AB41-D46B24807067}"/>
              </a:ext>
            </a:extLst>
          </p:cNvPr>
          <p:cNvSpPr txBox="1">
            <a:spLocks/>
          </p:cNvSpPr>
          <p:nvPr/>
        </p:nvSpPr>
        <p:spPr>
          <a:xfrm>
            <a:off x="450938" y="1615858"/>
            <a:ext cx="3419268" cy="4684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247850" y="1615858"/>
            <a:ext cx="11676928" cy="500661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de-DE"/>
          </a:p>
          <a:p>
            <a:endParaRPr lang="de-DE"/>
          </a:p>
        </p:txBody>
      </p:sp>
    </p:spTree>
    <p:extLst>
      <p:ext uri="{BB962C8B-B14F-4D97-AF65-F5344CB8AC3E}">
        <p14:creationId xmlns:p14="http://schemas.microsoft.com/office/powerpoint/2010/main" val="222140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89C5-E944-F942-924C-0D825B6CDE66}"/>
              </a:ext>
            </a:extLst>
          </p:cNvPr>
          <p:cNvSpPr>
            <a:spLocks noGrp="1"/>
          </p:cNvSpPr>
          <p:nvPr>
            <p:ph type="ctrTitle"/>
          </p:nvPr>
        </p:nvSpPr>
        <p:spPr>
          <a:xfrm>
            <a:off x="450937" y="145333"/>
            <a:ext cx="11473841" cy="704899"/>
          </a:xfrm>
        </p:spPr>
        <p:txBody>
          <a:bodyPr>
            <a:normAutofit/>
          </a:bodyPr>
          <a:lstStyle/>
          <a:p>
            <a:r>
              <a:rPr lang="en-US" sz="4000">
                <a:solidFill>
                  <a:srgbClr val="880A00"/>
                </a:solidFill>
                <a:latin typeface="Times New Roman" panose="02020603050405020304" pitchFamily="18" charset="0"/>
                <a:cs typeface="Times New Roman" panose="02020603050405020304" pitchFamily="18" charset="0"/>
              </a:rPr>
              <a:t>Introduction</a:t>
            </a:r>
          </a:p>
        </p:txBody>
      </p:sp>
      <p:sp>
        <p:nvSpPr>
          <p:cNvPr id="3" name="Subtitle 2">
            <a:extLst>
              <a:ext uri="{FF2B5EF4-FFF2-40B4-BE49-F238E27FC236}">
                <a16:creationId xmlns:a16="http://schemas.microsoft.com/office/drawing/2014/main" id="{27EC35E6-E63D-AE43-916C-D6B1098816AE}"/>
              </a:ext>
            </a:extLst>
          </p:cNvPr>
          <p:cNvSpPr>
            <a:spLocks noGrp="1"/>
          </p:cNvSpPr>
          <p:nvPr>
            <p:ph type="subTitle" idx="1"/>
          </p:nvPr>
        </p:nvSpPr>
        <p:spPr>
          <a:xfrm>
            <a:off x="450937" y="1026695"/>
            <a:ext cx="11631135" cy="5059312"/>
          </a:xfrm>
        </p:spPr>
        <p:txBody>
          <a:bodyPr>
            <a:normAutofit/>
          </a:bodyPr>
          <a:lstStyle/>
          <a:p>
            <a:pPr algn="l"/>
            <a:r>
              <a:rPr lang="de-DE"/>
              <a:t>﻿</a:t>
            </a:r>
          </a:p>
          <a:p>
            <a:pPr algn="l"/>
            <a:r>
              <a:rPr lang="de-DE"/>
              <a:t>ASes use the BGP to announce prefixes</a:t>
            </a:r>
          </a:p>
          <a:p>
            <a:pPr algn="l"/>
            <a:endParaRPr lang="de-DE"/>
          </a:p>
          <a:p>
            <a:pPr algn="l"/>
            <a:r>
              <a:rPr lang="de-DE"/>
              <a:t>BGP best practices recommend filtering prefixes</a:t>
            </a:r>
          </a:p>
          <a:p>
            <a:pPr marL="800100" lvl="1" indent="-342900" algn="l">
              <a:buFont typeface="Arial" panose="020B0604020202020204" pitchFamily="34" charset="0"/>
              <a:buChar char="•"/>
            </a:pPr>
            <a:r>
              <a:rPr lang="de-DE" sz="2400"/>
              <a:t>more specific than /24 in IPv4 and /48 in IPv6</a:t>
            </a:r>
          </a:p>
          <a:p>
            <a:pPr algn="l"/>
            <a:endParaRPr lang="de-DE"/>
          </a:p>
          <a:p>
            <a:pPr algn="l"/>
            <a:r>
              <a:rPr lang="de-DE"/>
              <a:t>Plenty of  /25 to /32 IPv4 and /49 to /128 IPv6 exist</a:t>
            </a:r>
          </a:p>
          <a:p>
            <a:pPr algn="l"/>
            <a:endParaRPr lang="de-DE" b="1" u="sng"/>
          </a:p>
          <a:p>
            <a:pPr algn="l"/>
            <a:r>
              <a:rPr lang="de-DE" sz="2800" b="1" u="sng">
                <a:solidFill>
                  <a:srgbClr val="880A00"/>
                </a:solidFill>
              </a:rPr>
              <a:t>hyper-specific prefixes (HSPs)</a:t>
            </a:r>
          </a:p>
          <a:p>
            <a:pPr algn="l"/>
            <a:r>
              <a:rPr lang="de-DE"/>
              <a:t> </a:t>
            </a:r>
          </a:p>
          <a:p>
            <a:pPr algn="l"/>
            <a:r>
              <a:rPr lang="de-DE" b="1"/>
              <a:t>How prominent and why HSPs exist in the Internet routing ecosystem? </a:t>
            </a:r>
          </a:p>
          <a:p>
            <a:pPr algn="l"/>
            <a:endParaRPr lang="de-DE"/>
          </a:p>
        </p:txBody>
      </p:sp>
      <p:sp>
        <p:nvSpPr>
          <p:cNvPr id="5" name="Slide Number Placeholder 4">
            <a:extLst>
              <a:ext uri="{FF2B5EF4-FFF2-40B4-BE49-F238E27FC236}">
                <a16:creationId xmlns:a16="http://schemas.microsoft.com/office/drawing/2014/main" id="{F5BE6D42-2699-C94F-8458-8F348C75F5BF}"/>
              </a:ext>
            </a:extLst>
          </p:cNvPr>
          <p:cNvSpPr>
            <a:spLocks noGrp="1"/>
          </p:cNvSpPr>
          <p:nvPr>
            <p:ph type="sldNum" sz="quarter" idx="12"/>
          </p:nvPr>
        </p:nvSpPr>
        <p:spPr/>
        <p:txBody>
          <a:bodyPr/>
          <a:lstStyle/>
          <a:p>
            <a:fld id="{F3A6F83B-0919-7E48-B1AE-288AF679C5F2}" type="slidenum">
              <a:rPr lang="en-US" smtClean="0"/>
              <a:t>2</a:t>
            </a:fld>
            <a:endParaRPr lang="en-US"/>
          </a:p>
        </p:txBody>
      </p:sp>
    </p:spTree>
    <p:extLst>
      <p:ext uri="{BB962C8B-B14F-4D97-AF65-F5344CB8AC3E}">
        <p14:creationId xmlns:p14="http://schemas.microsoft.com/office/powerpoint/2010/main" val="166362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20</a:t>
            </a:fld>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780831"/>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4000">
                <a:solidFill>
                  <a:srgbClr val="880A00"/>
                </a:solidFill>
                <a:latin typeface="Times New Roman" panose="02020603050405020304" pitchFamily="18" charset="0"/>
                <a:ea typeface="+mj-ea"/>
                <a:cs typeface="Times New Roman" panose="02020603050405020304" pitchFamily="18" charset="0"/>
              </a:defRPr>
            </a:lvl1pPr>
          </a:lstStyle>
          <a:p>
            <a:r>
              <a:rPr lang="en-US"/>
              <a:t>Users of HSPs</a:t>
            </a:r>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298433" y="1668117"/>
            <a:ext cx="5638381" cy="177643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endParaRPr lang="de-DE" sz="2000" b="0"/>
          </a:p>
          <a:p>
            <a:pPr algn="just"/>
            <a:r>
              <a:rPr lang="de-DE" sz="2000" b="0"/>
              <a:t>Comparing all BGP-visible Ases to HSP origin ASes </a:t>
            </a:r>
          </a:p>
          <a:p>
            <a:pPr marL="342900" indent="-342900" algn="just">
              <a:buFont typeface="Arial" panose="020B0604020202020204" pitchFamily="34" charset="0"/>
              <a:buChar char="•"/>
            </a:pPr>
            <a:r>
              <a:rPr lang="de-DE" sz="2000" b="0"/>
              <a:t>ISP(Transit) originate more HSPs</a:t>
            </a:r>
          </a:p>
          <a:p>
            <a:pPr marL="342900" indent="-342900" algn="just">
              <a:buFont typeface="Arial" panose="020B0604020202020204" pitchFamily="34" charset="0"/>
              <a:buChar char="•"/>
            </a:pPr>
            <a:r>
              <a:rPr lang="de-DE" sz="2000" b="0"/>
              <a:t>12 to 15 of the total 19 Tier 1’s originate HSP</a:t>
            </a:r>
          </a:p>
          <a:p>
            <a:pPr marL="342900" indent="-342900" algn="just">
              <a:buFont typeface="Arial" panose="020B0604020202020204" pitchFamily="34" charset="0"/>
              <a:buChar char="•"/>
            </a:pPr>
            <a:r>
              <a:rPr lang="de-DE" sz="2000" b="0"/>
              <a:t>most hypergiants do not originate HSPs </a:t>
            </a:r>
          </a:p>
        </p:txBody>
      </p:sp>
      <p:pic>
        <p:nvPicPr>
          <p:cNvPr id="3" name="Picture 2">
            <a:extLst>
              <a:ext uri="{FF2B5EF4-FFF2-40B4-BE49-F238E27FC236}">
                <a16:creationId xmlns:a16="http://schemas.microsoft.com/office/drawing/2014/main" id="{610BF6F0-566D-C54C-953C-E8ADF0660E34}"/>
              </a:ext>
            </a:extLst>
          </p:cNvPr>
          <p:cNvPicPr>
            <a:picLocks noChangeAspect="1"/>
          </p:cNvPicPr>
          <p:nvPr/>
        </p:nvPicPr>
        <p:blipFill>
          <a:blip r:embed="rId3"/>
          <a:stretch>
            <a:fillRect/>
          </a:stretch>
        </p:blipFill>
        <p:spPr>
          <a:xfrm>
            <a:off x="5666282" y="1734000"/>
            <a:ext cx="6274675" cy="3707430"/>
          </a:xfrm>
          <a:prstGeom prst="rect">
            <a:avLst/>
          </a:prstGeom>
        </p:spPr>
      </p:pic>
    </p:spTree>
    <p:extLst>
      <p:ext uri="{BB962C8B-B14F-4D97-AF65-F5344CB8AC3E}">
        <p14:creationId xmlns:p14="http://schemas.microsoft.com/office/powerpoint/2010/main" val="56285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21</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866049"/>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4000">
                <a:solidFill>
                  <a:srgbClr val="880A00"/>
                </a:solidFill>
                <a:latin typeface="Times New Roman" panose="02020603050405020304" pitchFamily="18" charset="0"/>
                <a:ea typeface="+mj-ea"/>
                <a:cs typeface="Times New Roman" panose="02020603050405020304" pitchFamily="18" charset="0"/>
              </a:defRPr>
            </a:lvl1pPr>
          </a:lstStyle>
          <a:p>
            <a:r>
              <a:rPr lang="en-US"/>
              <a:t>Growth of HSPs Over Time</a:t>
            </a:r>
          </a:p>
        </p:txBody>
      </p:sp>
      <p:sp>
        <p:nvSpPr>
          <p:cNvPr id="14" name="Subtitle 2">
            <a:extLst>
              <a:ext uri="{FF2B5EF4-FFF2-40B4-BE49-F238E27FC236}">
                <a16:creationId xmlns:a16="http://schemas.microsoft.com/office/drawing/2014/main" id="{3DB29450-2597-B642-AB41-D46B24807067}"/>
              </a:ext>
            </a:extLst>
          </p:cNvPr>
          <p:cNvSpPr txBox="1">
            <a:spLocks/>
          </p:cNvSpPr>
          <p:nvPr/>
        </p:nvSpPr>
        <p:spPr>
          <a:xfrm>
            <a:off x="450938" y="1615858"/>
            <a:ext cx="3419268" cy="4684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450937" y="1615858"/>
            <a:ext cx="3908121" cy="126588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de-DE"/>
          </a:p>
          <a:p>
            <a:endParaRPr lang="de-DE"/>
          </a:p>
          <a:p>
            <a:endParaRPr lang="de-DE"/>
          </a:p>
          <a:p>
            <a:endParaRPr lang="en-US"/>
          </a:p>
          <a:p>
            <a:endParaRPr lang="en-US"/>
          </a:p>
        </p:txBody>
      </p:sp>
      <p:sp>
        <p:nvSpPr>
          <p:cNvPr id="16" name="Subtitle 2">
            <a:extLst>
              <a:ext uri="{FF2B5EF4-FFF2-40B4-BE49-F238E27FC236}">
                <a16:creationId xmlns:a16="http://schemas.microsoft.com/office/drawing/2014/main" id="{405AA252-7F83-C643-8483-B61EE279934F}"/>
              </a:ext>
            </a:extLst>
          </p:cNvPr>
          <p:cNvSpPr txBox="1">
            <a:spLocks/>
          </p:cNvSpPr>
          <p:nvPr/>
        </p:nvSpPr>
        <p:spPr>
          <a:xfrm>
            <a:off x="450936" y="1441246"/>
            <a:ext cx="4939551" cy="491510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b="0"/>
          </a:p>
          <a:p>
            <a:r>
              <a:rPr lang="de-DE" b="0"/>
              <a:t>presence of HSPs increased</a:t>
            </a:r>
          </a:p>
          <a:p>
            <a:endParaRPr lang="de-DE" b="0"/>
          </a:p>
          <a:p>
            <a:r>
              <a:rPr lang="de-DE" b="0"/>
              <a:t>one-tenth of all the prefixes</a:t>
            </a:r>
          </a:p>
          <a:p>
            <a:r>
              <a:rPr lang="de-DE" b="0"/>
              <a:t> </a:t>
            </a:r>
          </a:p>
          <a:p>
            <a:r>
              <a:rPr lang="de-DE" b="0"/>
              <a:t>in IPv4 the increase in HSPs is driven by an increment in feeder ASes </a:t>
            </a:r>
          </a:p>
          <a:p>
            <a:endParaRPr lang="de-DE" b="0"/>
          </a:p>
          <a:p>
            <a:r>
              <a:rPr lang="de-DE" b="0"/>
              <a:t>IPv6 we see an increase also for a constant set of feeder ASes </a:t>
            </a:r>
          </a:p>
          <a:p>
            <a:endParaRPr lang="de-DE" b="0"/>
          </a:p>
        </p:txBody>
      </p:sp>
      <p:pic>
        <p:nvPicPr>
          <p:cNvPr id="22" name="Content Placeholder 21">
            <a:extLst>
              <a:ext uri="{FF2B5EF4-FFF2-40B4-BE49-F238E27FC236}">
                <a16:creationId xmlns:a16="http://schemas.microsoft.com/office/drawing/2014/main" id="{B5CCA9C9-A09F-1C47-ADF6-2A2BD94CEC16}"/>
              </a:ext>
            </a:extLst>
          </p:cNvPr>
          <p:cNvPicPr>
            <a:picLocks noGrp="1" noChangeAspect="1"/>
          </p:cNvPicPr>
          <p:nvPr>
            <p:ph sz="quarter" idx="4"/>
          </p:nvPr>
        </p:nvPicPr>
        <p:blipFill>
          <a:blip r:embed="rId3"/>
          <a:stretch>
            <a:fillRect/>
          </a:stretch>
        </p:blipFill>
        <p:spPr>
          <a:xfrm>
            <a:off x="5363706" y="1615858"/>
            <a:ext cx="6493788" cy="3838259"/>
          </a:xfrm>
        </p:spPr>
      </p:pic>
    </p:spTree>
    <p:extLst>
      <p:ext uri="{BB962C8B-B14F-4D97-AF65-F5344CB8AC3E}">
        <p14:creationId xmlns:p14="http://schemas.microsoft.com/office/powerpoint/2010/main" val="677973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22</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866049"/>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4000">
                <a:solidFill>
                  <a:srgbClr val="880A00"/>
                </a:solidFill>
                <a:latin typeface="Times New Roman" panose="02020603050405020304" pitchFamily="18" charset="0"/>
                <a:ea typeface="+mj-ea"/>
                <a:cs typeface="Times New Roman" panose="02020603050405020304" pitchFamily="18" charset="0"/>
              </a:defRPr>
            </a:lvl1pPr>
          </a:lstStyle>
          <a:p>
            <a:r>
              <a:rPr lang="en-US"/>
              <a:t>HSP Aggregation</a:t>
            </a:r>
          </a:p>
        </p:txBody>
      </p:sp>
      <p:sp>
        <p:nvSpPr>
          <p:cNvPr id="14" name="Subtitle 2">
            <a:extLst>
              <a:ext uri="{FF2B5EF4-FFF2-40B4-BE49-F238E27FC236}">
                <a16:creationId xmlns:a16="http://schemas.microsoft.com/office/drawing/2014/main" id="{3DB29450-2597-B642-AB41-D46B24807067}"/>
              </a:ext>
            </a:extLst>
          </p:cNvPr>
          <p:cNvSpPr txBox="1">
            <a:spLocks/>
          </p:cNvSpPr>
          <p:nvPr/>
        </p:nvSpPr>
        <p:spPr>
          <a:xfrm>
            <a:off x="450938" y="1615858"/>
            <a:ext cx="3419268" cy="4684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450937" y="1615858"/>
            <a:ext cx="3908121" cy="126588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de-DE"/>
          </a:p>
          <a:p>
            <a:endParaRPr lang="de-DE"/>
          </a:p>
          <a:p>
            <a:endParaRPr lang="de-DE"/>
          </a:p>
          <a:p>
            <a:endParaRPr lang="en-US"/>
          </a:p>
          <a:p>
            <a:endParaRPr lang="en-US"/>
          </a:p>
        </p:txBody>
      </p:sp>
      <p:sp>
        <p:nvSpPr>
          <p:cNvPr id="16" name="Subtitle 2">
            <a:extLst>
              <a:ext uri="{FF2B5EF4-FFF2-40B4-BE49-F238E27FC236}">
                <a16:creationId xmlns:a16="http://schemas.microsoft.com/office/drawing/2014/main" id="{405AA252-7F83-C643-8483-B61EE279934F}"/>
              </a:ext>
            </a:extLst>
          </p:cNvPr>
          <p:cNvSpPr txBox="1">
            <a:spLocks/>
          </p:cNvSpPr>
          <p:nvPr/>
        </p:nvSpPr>
        <p:spPr>
          <a:xfrm>
            <a:off x="450936" y="1441246"/>
            <a:ext cx="4435857" cy="1479902"/>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b="0"/>
          </a:p>
          <a:p>
            <a:r>
              <a:rPr lang="de-DE" b="0"/>
              <a:t>Analyse anchor-prefixes:</a:t>
            </a:r>
          </a:p>
          <a:p>
            <a:pPr marL="342900" indent="-342900">
              <a:buFont typeface="Arial" panose="020B0604020202020204" pitchFamily="34" charset="0"/>
              <a:buChar char="•"/>
            </a:pPr>
            <a:r>
              <a:rPr lang="de-DE" b="0"/>
              <a:t>/24 in IPv4 </a:t>
            </a:r>
          </a:p>
          <a:p>
            <a:pPr marL="342900" indent="-342900">
              <a:buFont typeface="Arial" panose="020B0604020202020204" pitchFamily="34" charset="0"/>
              <a:buChar char="•"/>
            </a:pPr>
            <a:r>
              <a:rPr lang="de-DE" b="0"/>
              <a:t>/48 in IPv6</a:t>
            </a:r>
          </a:p>
          <a:p>
            <a:endParaRPr lang="de-DE" b="0"/>
          </a:p>
        </p:txBody>
      </p:sp>
      <p:pic>
        <p:nvPicPr>
          <p:cNvPr id="9" name="Content Placeholder 8">
            <a:extLst>
              <a:ext uri="{FF2B5EF4-FFF2-40B4-BE49-F238E27FC236}">
                <a16:creationId xmlns:a16="http://schemas.microsoft.com/office/drawing/2014/main" id="{167B4C15-CDC0-E643-B07E-630984FAFE40}"/>
              </a:ext>
            </a:extLst>
          </p:cNvPr>
          <p:cNvPicPr>
            <a:picLocks noGrp="1" noChangeAspect="1"/>
          </p:cNvPicPr>
          <p:nvPr>
            <p:ph sz="quarter" idx="4"/>
          </p:nvPr>
        </p:nvPicPr>
        <p:blipFill>
          <a:blip r:embed="rId3"/>
          <a:stretch>
            <a:fillRect/>
          </a:stretch>
        </p:blipFill>
        <p:spPr>
          <a:xfrm>
            <a:off x="5332412" y="1797749"/>
            <a:ext cx="4992210" cy="3431716"/>
          </a:xfrm>
        </p:spPr>
      </p:pic>
      <p:sp>
        <p:nvSpPr>
          <p:cNvPr id="17" name="Folded Corner 16">
            <a:extLst>
              <a:ext uri="{FF2B5EF4-FFF2-40B4-BE49-F238E27FC236}">
                <a16:creationId xmlns:a16="http://schemas.microsoft.com/office/drawing/2014/main" id="{FE77D7C4-C831-5C4A-9789-2076A4917DAD}"/>
              </a:ext>
            </a:extLst>
          </p:cNvPr>
          <p:cNvSpPr/>
          <p:nvPr/>
        </p:nvSpPr>
        <p:spPr>
          <a:xfrm>
            <a:off x="501411" y="4751882"/>
            <a:ext cx="4539370" cy="1001909"/>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r>
              <a:rPr lang="de-DE"/>
              <a:t>majority of HSPs are aggregated at the origin – BGP confederation </a:t>
            </a:r>
          </a:p>
        </p:txBody>
      </p:sp>
      <p:cxnSp>
        <p:nvCxnSpPr>
          <p:cNvPr id="3" name="Straight Arrow Connector 2">
            <a:extLst>
              <a:ext uri="{FF2B5EF4-FFF2-40B4-BE49-F238E27FC236}">
                <a16:creationId xmlns:a16="http://schemas.microsoft.com/office/drawing/2014/main" id="{BD0A1600-26BA-964E-9AEB-AF66CD10A79E}"/>
              </a:ext>
            </a:extLst>
          </p:cNvPr>
          <p:cNvCxnSpPr>
            <a:cxnSpLocks/>
            <a:stCxn id="17" idx="3"/>
          </p:cNvCxnSpPr>
          <p:nvPr/>
        </p:nvCxnSpPr>
        <p:spPr>
          <a:xfrm flipV="1">
            <a:off x="5040781" y="4698192"/>
            <a:ext cx="1644832" cy="5546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2F2540B-4156-C946-A26C-B12EA3A486EA}"/>
              </a:ext>
            </a:extLst>
          </p:cNvPr>
          <p:cNvCxnSpPr>
            <a:cxnSpLocks/>
            <a:stCxn id="17" idx="3"/>
          </p:cNvCxnSpPr>
          <p:nvPr/>
        </p:nvCxnSpPr>
        <p:spPr>
          <a:xfrm flipV="1">
            <a:off x="5040781" y="4712479"/>
            <a:ext cx="4049360" cy="5403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76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23</a:t>
            </a:fld>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865297"/>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5400">
                <a:solidFill>
                  <a:srgbClr val="880A00"/>
                </a:solidFill>
                <a:latin typeface="Times New Roman" panose="02020603050405020304" pitchFamily="18" charset="0"/>
                <a:ea typeface="+mj-ea"/>
                <a:cs typeface="Times New Roman" panose="02020603050405020304" pitchFamily="18" charset="0"/>
              </a:defRPr>
            </a:lvl1pPr>
          </a:lstStyle>
          <a:p>
            <a:r>
              <a:rPr lang="de-DE" sz="4000"/>
              <a:t>﻿How Far HSPs Propagate? </a:t>
            </a:r>
            <a:endParaRPr lang="en-US" sz="4000"/>
          </a:p>
        </p:txBody>
      </p:sp>
      <p:sp>
        <p:nvSpPr>
          <p:cNvPr id="14" name="Subtitle 2">
            <a:extLst>
              <a:ext uri="{FF2B5EF4-FFF2-40B4-BE49-F238E27FC236}">
                <a16:creationId xmlns:a16="http://schemas.microsoft.com/office/drawing/2014/main" id="{3DB29450-2597-B642-AB41-D46B24807067}"/>
              </a:ext>
            </a:extLst>
          </p:cNvPr>
          <p:cNvSpPr txBox="1">
            <a:spLocks/>
          </p:cNvSpPr>
          <p:nvPr/>
        </p:nvSpPr>
        <p:spPr>
          <a:xfrm>
            <a:off x="450935" y="1478508"/>
            <a:ext cx="3419268" cy="4684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pic>
        <p:nvPicPr>
          <p:cNvPr id="18" name="Picture 17">
            <a:extLst>
              <a:ext uri="{FF2B5EF4-FFF2-40B4-BE49-F238E27FC236}">
                <a16:creationId xmlns:a16="http://schemas.microsoft.com/office/drawing/2014/main" id="{DA7E16C4-4848-2848-90DE-5B3E10450032}"/>
              </a:ext>
            </a:extLst>
          </p:cNvPr>
          <p:cNvPicPr>
            <a:picLocks noChangeAspect="1"/>
          </p:cNvPicPr>
          <p:nvPr/>
        </p:nvPicPr>
        <p:blipFill>
          <a:blip r:embed="rId3"/>
          <a:stretch>
            <a:fillRect/>
          </a:stretch>
        </p:blipFill>
        <p:spPr>
          <a:xfrm>
            <a:off x="5248884" y="1440493"/>
            <a:ext cx="6278138" cy="3968364"/>
          </a:xfrm>
          <a:prstGeom prst="rect">
            <a:avLst/>
          </a:prstGeom>
        </p:spPr>
      </p:pic>
      <p:sp>
        <p:nvSpPr>
          <p:cNvPr id="9" name="Rectangular Callout 8">
            <a:extLst>
              <a:ext uri="{FF2B5EF4-FFF2-40B4-BE49-F238E27FC236}">
                <a16:creationId xmlns:a16="http://schemas.microsoft.com/office/drawing/2014/main" id="{006132E3-382D-0647-8080-D0177E9543CF}"/>
              </a:ext>
            </a:extLst>
          </p:cNvPr>
          <p:cNvSpPr/>
          <p:nvPr/>
        </p:nvSpPr>
        <p:spPr>
          <a:xfrm>
            <a:off x="3983011" y="1112591"/>
            <a:ext cx="2341589" cy="721461"/>
          </a:xfrm>
          <a:prstGeom prst="wedgeRectCallout">
            <a:avLst>
              <a:gd name="adj1" fmla="val 109711"/>
              <a:gd name="adj2" fmla="val 271731"/>
            </a:avLst>
          </a:prstGeom>
        </p:spPr>
        <p:style>
          <a:lnRef idx="2">
            <a:schemeClr val="accent6"/>
          </a:lnRef>
          <a:fillRef idx="1">
            <a:schemeClr val="lt1"/>
          </a:fillRef>
          <a:effectRef idx="0">
            <a:schemeClr val="accent6"/>
          </a:effectRef>
          <a:fontRef idx="minor">
            <a:schemeClr val="dk1"/>
          </a:fontRef>
        </p:style>
        <p:txBody>
          <a:bodyPr rtlCol="0" anchor="ctr"/>
          <a:lstStyle/>
          <a:p>
            <a:r>
              <a:rPr lang="de-DE"/>
              <a:t>Majority of HSPs visible on one peer</a:t>
            </a:r>
          </a:p>
        </p:txBody>
      </p:sp>
      <p:sp>
        <p:nvSpPr>
          <p:cNvPr id="16" name="Rectangular Callout 15">
            <a:extLst>
              <a:ext uri="{FF2B5EF4-FFF2-40B4-BE49-F238E27FC236}">
                <a16:creationId xmlns:a16="http://schemas.microsoft.com/office/drawing/2014/main" id="{FDB5DF3B-9696-AF46-9FCD-4D6F5014A299}"/>
              </a:ext>
            </a:extLst>
          </p:cNvPr>
          <p:cNvSpPr/>
          <p:nvPr/>
        </p:nvSpPr>
        <p:spPr>
          <a:xfrm>
            <a:off x="9005345" y="2200929"/>
            <a:ext cx="1738859" cy="721461"/>
          </a:xfrm>
          <a:prstGeom prst="wedgeRectCallout">
            <a:avLst>
              <a:gd name="adj1" fmla="val 86119"/>
              <a:gd name="adj2" fmla="val 253031"/>
            </a:avLst>
          </a:prstGeom>
        </p:spPr>
        <p:style>
          <a:lnRef idx="2">
            <a:schemeClr val="accent6"/>
          </a:lnRef>
          <a:fillRef idx="1">
            <a:schemeClr val="lt1"/>
          </a:fillRef>
          <a:effectRef idx="0">
            <a:schemeClr val="accent6"/>
          </a:effectRef>
          <a:fontRef idx="minor">
            <a:schemeClr val="dk1"/>
          </a:fontRef>
        </p:style>
        <p:txBody>
          <a:bodyPr rtlCol="0" anchor="ctr"/>
          <a:lstStyle/>
          <a:p>
            <a:pPr lvl="1"/>
            <a:r>
              <a:rPr lang="de-DE"/>
              <a:t>visible on 2+ peers</a:t>
            </a:r>
          </a:p>
        </p:txBody>
      </p:sp>
      <p:sp>
        <p:nvSpPr>
          <p:cNvPr id="3" name="Terminator 2">
            <a:extLst>
              <a:ext uri="{FF2B5EF4-FFF2-40B4-BE49-F238E27FC236}">
                <a16:creationId xmlns:a16="http://schemas.microsoft.com/office/drawing/2014/main" id="{E9FAFB99-BF39-0046-809E-0C3A707E815D}"/>
              </a:ext>
            </a:extLst>
          </p:cNvPr>
          <p:cNvSpPr/>
          <p:nvPr/>
        </p:nvSpPr>
        <p:spPr>
          <a:xfrm>
            <a:off x="259077" y="2200929"/>
            <a:ext cx="4835819" cy="989351"/>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a:t>IPv6 HSPs have better visibility than IPv4 HSPs </a:t>
            </a:r>
          </a:p>
        </p:txBody>
      </p:sp>
      <p:sp>
        <p:nvSpPr>
          <p:cNvPr id="17" name="Terminator 16">
            <a:extLst>
              <a:ext uri="{FF2B5EF4-FFF2-40B4-BE49-F238E27FC236}">
                <a16:creationId xmlns:a16="http://schemas.microsoft.com/office/drawing/2014/main" id="{E349DD26-80DC-1146-AD6C-1C4A824C1BD1}"/>
              </a:ext>
            </a:extLst>
          </p:cNvPr>
          <p:cNvSpPr/>
          <p:nvPr/>
        </p:nvSpPr>
        <p:spPr>
          <a:xfrm>
            <a:off x="214400" y="4009560"/>
            <a:ext cx="4835819" cy="989351"/>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a:t>Most of HSPs are visible on less than 10 peers</a:t>
            </a:r>
          </a:p>
        </p:txBody>
      </p:sp>
    </p:spTree>
    <p:extLst>
      <p:ext uri="{BB962C8B-B14F-4D97-AF65-F5344CB8AC3E}">
        <p14:creationId xmlns:p14="http://schemas.microsoft.com/office/powerpoint/2010/main" val="65358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3"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24</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4"/>
            <a:ext cx="11473841" cy="720204"/>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4000">
                <a:solidFill>
                  <a:srgbClr val="880A00"/>
                </a:solidFill>
                <a:latin typeface="Times New Roman" panose="02020603050405020304" pitchFamily="18" charset="0"/>
                <a:ea typeface="+mj-ea"/>
                <a:cs typeface="Times New Roman" panose="02020603050405020304" pitchFamily="18" charset="0"/>
              </a:defRPr>
            </a:lvl1pPr>
          </a:lstStyle>
          <a:p>
            <a:r>
              <a:rPr lang="en-US"/>
              <a:t>HSP Anchors in Various Datasets</a:t>
            </a:r>
          </a:p>
        </p:txBody>
      </p:sp>
      <p:sp>
        <p:nvSpPr>
          <p:cNvPr id="14" name="Subtitle 2">
            <a:extLst>
              <a:ext uri="{FF2B5EF4-FFF2-40B4-BE49-F238E27FC236}">
                <a16:creationId xmlns:a16="http://schemas.microsoft.com/office/drawing/2014/main" id="{3DB29450-2597-B642-AB41-D46B24807067}"/>
              </a:ext>
            </a:extLst>
          </p:cNvPr>
          <p:cNvSpPr txBox="1">
            <a:spLocks/>
          </p:cNvSpPr>
          <p:nvPr/>
        </p:nvSpPr>
        <p:spPr>
          <a:xfrm>
            <a:off x="450938" y="1615858"/>
            <a:ext cx="3419268" cy="4684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450937" y="1615858"/>
            <a:ext cx="3908121" cy="126588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de-DE"/>
          </a:p>
          <a:p>
            <a:endParaRPr lang="de-DE"/>
          </a:p>
          <a:p>
            <a:endParaRPr lang="de-DE"/>
          </a:p>
          <a:p>
            <a:endParaRPr lang="en-US"/>
          </a:p>
          <a:p>
            <a:endParaRPr lang="en-US"/>
          </a:p>
        </p:txBody>
      </p:sp>
      <p:sp>
        <p:nvSpPr>
          <p:cNvPr id="16" name="Subtitle 2">
            <a:extLst>
              <a:ext uri="{FF2B5EF4-FFF2-40B4-BE49-F238E27FC236}">
                <a16:creationId xmlns:a16="http://schemas.microsoft.com/office/drawing/2014/main" id="{405AA252-7F83-C643-8483-B61EE279934F}"/>
              </a:ext>
            </a:extLst>
          </p:cNvPr>
          <p:cNvSpPr txBox="1">
            <a:spLocks/>
          </p:cNvSpPr>
          <p:nvPr/>
        </p:nvSpPr>
        <p:spPr>
          <a:xfrm>
            <a:off x="525341" y="1601570"/>
            <a:ext cx="6329483" cy="431063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de-DE" sz="2000"/>
              <a:t>Observations:</a:t>
            </a:r>
            <a:endParaRPr lang="de-DE" b="0"/>
          </a:p>
          <a:p>
            <a:pPr marL="800100" lvl="1" indent="-342900" algn="just">
              <a:buFont typeface="Arial" panose="020B0604020202020204" pitchFamily="34" charset="0"/>
              <a:buChar char="•"/>
            </a:pPr>
            <a:r>
              <a:rPr lang="de-DE" b="0"/>
              <a:t>Current RC infrastrucure misses 1/3 of anchors  potentially contain HSP</a:t>
            </a:r>
          </a:p>
          <a:p>
            <a:pPr marL="800100" lvl="1" indent="-342900" algn="just">
              <a:buFont typeface="Arial" panose="020B0604020202020204" pitchFamily="34" charset="0"/>
              <a:buChar char="•"/>
            </a:pPr>
            <a:r>
              <a:rPr lang="en-US" b="0"/>
              <a:t>﻿less noisy, linear increase in the number of anchor prefix for which HSPs</a:t>
            </a:r>
          </a:p>
          <a:p>
            <a:pPr algn="just"/>
            <a:endParaRPr lang="en-US" sz="2000" b="0"/>
          </a:p>
          <a:p>
            <a:pPr marL="342900" indent="-342900" algn="just">
              <a:buFont typeface="Arial" panose="020B0604020202020204" pitchFamily="34" charset="0"/>
              <a:buChar char="•"/>
            </a:pPr>
            <a:r>
              <a:rPr lang="en-US" sz="2000" b="0"/>
              <a:t>Aggregated class only contains on-path aggregated anchor prefixes </a:t>
            </a:r>
          </a:p>
          <a:p>
            <a:pPr marL="342900" indent="-342900" algn="just">
              <a:buFont typeface="Arial" panose="020B0604020202020204" pitchFamily="34" charset="0"/>
              <a:buChar char="•"/>
            </a:pPr>
            <a:endParaRPr lang="en-US" sz="2000" b="0"/>
          </a:p>
          <a:p>
            <a:pPr algn="just"/>
            <a:endParaRPr lang="en-US" sz="2000" b="0"/>
          </a:p>
        </p:txBody>
      </p:sp>
      <p:pic>
        <p:nvPicPr>
          <p:cNvPr id="17" name="Picture 16">
            <a:extLst>
              <a:ext uri="{FF2B5EF4-FFF2-40B4-BE49-F238E27FC236}">
                <a16:creationId xmlns:a16="http://schemas.microsoft.com/office/drawing/2014/main" id="{69D8CF05-347F-7847-B6E9-EE4E4B9543C1}"/>
              </a:ext>
            </a:extLst>
          </p:cNvPr>
          <p:cNvPicPr>
            <a:picLocks noChangeAspect="1"/>
          </p:cNvPicPr>
          <p:nvPr/>
        </p:nvPicPr>
        <p:blipFill>
          <a:blip r:embed="rId3"/>
          <a:stretch>
            <a:fillRect/>
          </a:stretch>
        </p:blipFill>
        <p:spPr>
          <a:xfrm>
            <a:off x="7392335" y="2200928"/>
            <a:ext cx="4497834" cy="3341939"/>
          </a:xfrm>
          <a:prstGeom prst="rect">
            <a:avLst/>
          </a:prstGeom>
        </p:spPr>
      </p:pic>
    </p:spTree>
    <p:extLst>
      <p:ext uri="{BB962C8B-B14F-4D97-AF65-F5344CB8AC3E}">
        <p14:creationId xmlns:p14="http://schemas.microsoft.com/office/powerpoint/2010/main" val="391330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25</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656772"/>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4000">
                <a:solidFill>
                  <a:srgbClr val="880A00"/>
                </a:solidFill>
                <a:latin typeface="Times New Roman" panose="02020603050405020304" pitchFamily="18" charset="0"/>
                <a:ea typeface="+mj-ea"/>
                <a:cs typeface="Times New Roman" panose="02020603050405020304" pitchFamily="18" charset="0"/>
              </a:defRPr>
            </a:lvl1pPr>
          </a:lstStyle>
          <a:p>
            <a:r>
              <a:rPr lang="en-US"/>
              <a:t>HSP Originators Across Datasets</a:t>
            </a:r>
          </a:p>
        </p:txBody>
      </p:sp>
      <p:sp>
        <p:nvSpPr>
          <p:cNvPr id="14" name="Subtitle 2">
            <a:extLst>
              <a:ext uri="{FF2B5EF4-FFF2-40B4-BE49-F238E27FC236}">
                <a16:creationId xmlns:a16="http://schemas.microsoft.com/office/drawing/2014/main" id="{3DB29450-2597-B642-AB41-D46B24807067}"/>
              </a:ext>
            </a:extLst>
          </p:cNvPr>
          <p:cNvSpPr txBox="1">
            <a:spLocks/>
          </p:cNvSpPr>
          <p:nvPr/>
        </p:nvSpPr>
        <p:spPr>
          <a:xfrm>
            <a:off x="450938" y="1615858"/>
            <a:ext cx="3419268" cy="4684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450937" y="1667609"/>
            <a:ext cx="5873663" cy="239472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de-DE"/>
              <a:t>Observations</a:t>
            </a:r>
          </a:p>
          <a:p>
            <a:pPr marL="800100" lvl="1" indent="-342900" algn="just">
              <a:buFont typeface="Arial" panose="020B0604020202020204" pitchFamily="34" charset="0"/>
              <a:buChar char="•"/>
            </a:pPr>
            <a:r>
              <a:rPr lang="de-DE" b="0"/>
              <a:t>HSP origins has more than doubled for IPv4</a:t>
            </a:r>
          </a:p>
          <a:p>
            <a:pPr marL="800100" lvl="1" indent="-342900" algn="just">
              <a:buFont typeface="Arial" panose="020B0604020202020204" pitchFamily="34" charset="0"/>
              <a:buChar char="•"/>
            </a:pPr>
            <a:r>
              <a:rPr lang="de-DE" b="0"/>
              <a:t>﻿For IPv6, the growth rate of more than 25x</a:t>
            </a:r>
          </a:p>
          <a:p>
            <a:pPr marL="800100" lvl="1" indent="-342900" algn="just">
              <a:buFont typeface="Arial" panose="020B0604020202020204" pitchFamily="34" charset="0"/>
              <a:buChar char="•"/>
            </a:pPr>
            <a:r>
              <a:rPr lang="de-DE" b="0"/>
              <a:t>little overlap between the individual data sets</a:t>
            </a:r>
          </a:p>
          <a:p>
            <a:pPr marL="800100" lvl="1" indent="-342900" algn="just">
              <a:buFont typeface="Arial" panose="020B0604020202020204" pitchFamily="34" charset="0"/>
              <a:buChar char="•"/>
            </a:pPr>
            <a:endParaRPr lang="de-DE" b="0"/>
          </a:p>
          <a:p>
            <a:pPr algn="just"/>
            <a:r>
              <a:rPr lang="de-DE" b="0"/>
              <a:t>﻿</a:t>
            </a:r>
          </a:p>
        </p:txBody>
      </p:sp>
      <p:pic>
        <p:nvPicPr>
          <p:cNvPr id="16" name="Picture 15">
            <a:extLst>
              <a:ext uri="{FF2B5EF4-FFF2-40B4-BE49-F238E27FC236}">
                <a16:creationId xmlns:a16="http://schemas.microsoft.com/office/drawing/2014/main" id="{AE7F72E0-5145-D945-A852-D49A17222F93}"/>
              </a:ext>
            </a:extLst>
          </p:cNvPr>
          <p:cNvPicPr>
            <a:picLocks noChangeAspect="1"/>
          </p:cNvPicPr>
          <p:nvPr/>
        </p:nvPicPr>
        <p:blipFill>
          <a:blip r:embed="rId3"/>
          <a:stretch>
            <a:fillRect/>
          </a:stretch>
        </p:blipFill>
        <p:spPr>
          <a:xfrm>
            <a:off x="6959600" y="1785353"/>
            <a:ext cx="4890294" cy="3302859"/>
          </a:xfrm>
          <a:prstGeom prst="rect">
            <a:avLst/>
          </a:prstGeom>
        </p:spPr>
      </p:pic>
    </p:spTree>
    <p:extLst>
      <p:ext uri="{BB962C8B-B14F-4D97-AF65-F5344CB8AC3E}">
        <p14:creationId xmlns:p14="http://schemas.microsoft.com/office/powerpoint/2010/main" val="3219719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26</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248258" y="-29334"/>
            <a:ext cx="11473841" cy="1028266"/>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5400">
                <a:solidFill>
                  <a:srgbClr val="880A00"/>
                </a:solidFill>
                <a:latin typeface="Times New Roman" panose="02020603050405020304" pitchFamily="18" charset="0"/>
                <a:ea typeface="+mj-ea"/>
                <a:cs typeface="Times New Roman" panose="02020603050405020304" pitchFamily="18" charset="0"/>
              </a:defRPr>
            </a:lvl1pPr>
          </a:lstStyle>
          <a:p>
            <a:r>
              <a:rPr lang="en-US" sz="4000"/>
              <a:t>Methodology</a:t>
            </a:r>
          </a:p>
        </p:txBody>
      </p:sp>
      <p:sp>
        <p:nvSpPr>
          <p:cNvPr id="14" name="Subtitle 2">
            <a:extLst>
              <a:ext uri="{FF2B5EF4-FFF2-40B4-BE49-F238E27FC236}">
                <a16:creationId xmlns:a16="http://schemas.microsoft.com/office/drawing/2014/main" id="{3DB29450-2597-B642-AB41-D46B24807067}"/>
              </a:ext>
            </a:extLst>
          </p:cNvPr>
          <p:cNvSpPr txBox="1">
            <a:spLocks/>
          </p:cNvSpPr>
          <p:nvPr/>
        </p:nvSpPr>
        <p:spPr>
          <a:xfrm>
            <a:off x="450938" y="1615858"/>
            <a:ext cx="3419268" cy="4684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graphicFrame>
        <p:nvGraphicFramePr>
          <p:cNvPr id="3" name="Diagram 2">
            <a:extLst>
              <a:ext uri="{FF2B5EF4-FFF2-40B4-BE49-F238E27FC236}">
                <a16:creationId xmlns:a16="http://schemas.microsoft.com/office/drawing/2014/main" id="{9EAE4308-521A-9243-99A5-E639F648673D}"/>
              </a:ext>
            </a:extLst>
          </p:cNvPr>
          <p:cNvGraphicFramePr/>
          <p:nvPr>
            <p:extLst>
              <p:ext uri="{D42A27DB-BD31-4B8C-83A1-F6EECF244321}">
                <p14:modId xmlns:p14="http://schemas.microsoft.com/office/powerpoint/2010/main" val="2001217140"/>
              </p:ext>
            </p:extLst>
          </p:nvPr>
        </p:nvGraphicFramePr>
        <p:xfrm>
          <a:off x="838199" y="998932"/>
          <a:ext cx="11037426" cy="5517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47189756-7DDD-8147-A7FC-4E3CEEC7ACC9}"/>
              </a:ext>
            </a:extLst>
          </p:cNvPr>
          <p:cNvPicPr>
            <a:picLocks noChangeAspect="1"/>
          </p:cNvPicPr>
          <p:nvPr/>
        </p:nvPicPr>
        <p:blipFill>
          <a:blip r:embed="rId8"/>
          <a:stretch>
            <a:fillRect/>
          </a:stretch>
        </p:blipFill>
        <p:spPr>
          <a:xfrm>
            <a:off x="2053547" y="3625200"/>
            <a:ext cx="842641" cy="511163"/>
          </a:xfrm>
          <a:prstGeom prst="rect">
            <a:avLst/>
          </a:prstGeom>
        </p:spPr>
      </p:pic>
      <p:pic>
        <p:nvPicPr>
          <p:cNvPr id="17" name="Picture 16">
            <a:extLst>
              <a:ext uri="{FF2B5EF4-FFF2-40B4-BE49-F238E27FC236}">
                <a16:creationId xmlns:a16="http://schemas.microsoft.com/office/drawing/2014/main" id="{06277F29-A832-F544-ABA7-2F3E657133EA}"/>
              </a:ext>
            </a:extLst>
          </p:cNvPr>
          <p:cNvPicPr>
            <a:picLocks noChangeAspect="1"/>
          </p:cNvPicPr>
          <p:nvPr/>
        </p:nvPicPr>
        <p:blipFill>
          <a:blip r:embed="rId9"/>
          <a:stretch>
            <a:fillRect/>
          </a:stretch>
        </p:blipFill>
        <p:spPr>
          <a:xfrm>
            <a:off x="3315288" y="3483248"/>
            <a:ext cx="653115" cy="653115"/>
          </a:xfrm>
          <a:prstGeom prst="rect">
            <a:avLst/>
          </a:prstGeom>
        </p:spPr>
      </p:pic>
      <p:pic>
        <p:nvPicPr>
          <p:cNvPr id="20" name="Picture 19">
            <a:extLst>
              <a:ext uri="{FF2B5EF4-FFF2-40B4-BE49-F238E27FC236}">
                <a16:creationId xmlns:a16="http://schemas.microsoft.com/office/drawing/2014/main" id="{1B12683B-FC08-214A-925F-D5D52B043E49}"/>
              </a:ext>
            </a:extLst>
          </p:cNvPr>
          <p:cNvPicPr>
            <a:picLocks noChangeAspect="1"/>
          </p:cNvPicPr>
          <p:nvPr/>
        </p:nvPicPr>
        <p:blipFill>
          <a:blip r:embed="rId10"/>
          <a:stretch>
            <a:fillRect/>
          </a:stretch>
        </p:blipFill>
        <p:spPr>
          <a:xfrm>
            <a:off x="967596" y="3565364"/>
            <a:ext cx="731965" cy="653115"/>
          </a:xfrm>
          <a:prstGeom prst="rect">
            <a:avLst/>
          </a:prstGeom>
        </p:spPr>
      </p:pic>
    </p:spTree>
    <p:extLst>
      <p:ext uri="{BB962C8B-B14F-4D97-AF65-F5344CB8AC3E}">
        <p14:creationId xmlns:p14="http://schemas.microsoft.com/office/powerpoint/2010/main" val="137774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89C5-E944-F942-924C-0D825B6CDE66}"/>
              </a:ext>
            </a:extLst>
          </p:cNvPr>
          <p:cNvSpPr>
            <a:spLocks noGrp="1"/>
          </p:cNvSpPr>
          <p:nvPr>
            <p:ph type="ctrTitle"/>
          </p:nvPr>
        </p:nvSpPr>
        <p:spPr>
          <a:xfrm>
            <a:off x="450937" y="145334"/>
            <a:ext cx="11473841" cy="769066"/>
          </a:xfrm>
        </p:spPr>
        <p:txBody>
          <a:bodyPr vert="horz" lIns="91440" tIns="45720" rIns="91440" bIns="45720" rtlCol="0" anchor="b">
            <a:normAutofit fontScale="92500"/>
          </a:bodyPr>
          <a:lstStyle/>
          <a:p>
            <a:r>
              <a:rPr lang="en-US" sz="4000">
                <a:solidFill>
                  <a:srgbClr val="880A00"/>
                </a:solidFill>
                <a:latin typeface="Times New Roman" panose="02020603050405020304" pitchFamily="18" charset="0"/>
                <a:cs typeface="Times New Roman" panose="02020603050405020304" pitchFamily="18" charset="0"/>
              </a:rPr>
              <a:t>Cleaning Noisy Data</a:t>
            </a:r>
          </a:p>
        </p:txBody>
      </p:sp>
      <p:sp>
        <p:nvSpPr>
          <p:cNvPr id="3" name="Subtitle 2">
            <a:extLst>
              <a:ext uri="{FF2B5EF4-FFF2-40B4-BE49-F238E27FC236}">
                <a16:creationId xmlns:a16="http://schemas.microsoft.com/office/drawing/2014/main" id="{27EC35E6-E63D-AE43-916C-D6B1098816AE}"/>
              </a:ext>
            </a:extLst>
          </p:cNvPr>
          <p:cNvSpPr>
            <a:spLocks noGrp="1"/>
          </p:cNvSpPr>
          <p:nvPr>
            <p:ph type="subTitle" idx="1"/>
          </p:nvPr>
        </p:nvSpPr>
        <p:spPr>
          <a:xfrm>
            <a:off x="450937" y="1615858"/>
            <a:ext cx="4924627" cy="2967717"/>
          </a:xfrm>
        </p:spPr>
        <p:txBody>
          <a:bodyPr>
            <a:normAutofit/>
          </a:bodyPr>
          <a:lstStyle/>
          <a:p>
            <a:pPr algn="l"/>
            <a:r>
              <a:rPr lang="de-DE" b="1"/>
              <a:t>Rule1:</a:t>
            </a:r>
          </a:p>
          <a:p>
            <a:pPr marL="342900" indent="-342900" algn="l">
              <a:buFont typeface="Arial" panose="020B0604020202020204" pitchFamily="34" charset="0"/>
              <a:buChar char="•"/>
            </a:pPr>
            <a:r>
              <a:rPr lang="de-DE"/>
              <a:t>Misconfigured Peer ASes </a:t>
            </a:r>
          </a:p>
          <a:p>
            <a:pPr marL="342900" indent="-342900" algn="l">
              <a:buFont typeface="Arial" panose="020B0604020202020204" pitchFamily="34" charset="0"/>
              <a:buChar char="•"/>
            </a:pPr>
            <a:r>
              <a:rPr lang="de-DE"/>
              <a:t>Abnormal Prefixes</a:t>
            </a:r>
          </a:p>
          <a:p>
            <a:pPr marL="342900" indent="-342900" algn="l">
              <a:buFont typeface="Arial" panose="020B0604020202020204" pitchFamily="34" charset="0"/>
              <a:buChar char="•"/>
            </a:pPr>
            <a:r>
              <a:rPr lang="de-DE"/>
              <a:t>Private IP ranges</a:t>
            </a:r>
          </a:p>
          <a:p>
            <a:pPr marL="342900" indent="-342900" algn="l">
              <a:buFont typeface="Arial" panose="020B0604020202020204" pitchFamily="34" charset="0"/>
              <a:buChar char="•"/>
            </a:pPr>
            <a:r>
              <a:rPr lang="de-DE"/>
              <a:t>Private Origin ASes</a:t>
            </a:r>
          </a:p>
          <a:p>
            <a:pPr marL="342900" indent="-342900" algn="l">
              <a:buFont typeface="Arial" panose="020B0604020202020204" pitchFamily="34" charset="0"/>
              <a:buChar char="•"/>
            </a:pPr>
            <a:r>
              <a:rPr lang="de-DE"/>
              <a:t>Multicast </a:t>
            </a:r>
            <a:r>
              <a:rPr lang="de-DE" err="1"/>
              <a:t>and</a:t>
            </a:r>
            <a:r>
              <a:rPr lang="de-DE"/>
              <a:t> IPv4 class E</a:t>
            </a:r>
          </a:p>
          <a:p>
            <a:pPr marL="342900" indent="-342900" algn="l">
              <a:buFont typeface="Arial" panose="020B0604020202020204" pitchFamily="34" charset="0"/>
              <a:buChar char="•"/>
            </a:pPr>
            <a:endParaRPr lang="de-DE" b="1"/>
          </a:p>
          <a:p>
            <a:pPr algn="l"/>
            <a:endParaRPr lang="de-DE" b="1"/>
          </a:p>
          <a:p>
            <a:pPr algn="l"/>
            <a:endParaRPr lang="de-DE" b="1"/>
          </a:p>
          <a:p>
            <a:pPr algn="l"/>
            <a:endParaRPr lang="de-DE" b="1"/>
          </a:p>
          <a:p>
            <a:pPr algn="l"/>
            <a:endParaRPr lang="de-DE" b="1"/>
          </a:p>
          <a:p>
            <a:pPr algn="l"/>
            <a:endParaRPr lang="de-DE" b="1"/>
          </a:p>
          <a:p>
            <a:pPr algn="l"/>
            <a:endParaRPr lang="de-DE" b="1"/>
          </a:p>
          <a:p>
            <a:pPr algn="l"/>
            <a:endParaRPr lang="en-US" b="1"/>
          </a:p>
          <a:p>
            <a:pPr algn="l"/>
            <a:endParaRPr lang="en-US" b="1"/>
          </a:p>
        </p:txBody>
      </p:sp>
      <p:sp>
        <p:nvSpPr>
          <p:cNvPr id="4" name="Subtitle 2">
            <a:extLst>
              <a:ext uri="{FF2B5EF4-FFF2-40B4-BE49-F238E27FC236}">
                <a16:creationId xmlns:a16="http://schemas.microsoft.com/office/drawing/2014/main" id="{1A71CE6F-A0D5-6648-BB84-F21BB8D73A8E}"/>
              </a:ext>
            </a:extLst>
          </p:cNvPr>
          <p:cNvSpPr txBox="1">
            <a:spLocks/>
          </p:cNvSpPr>
          <p:nvPr/>
        </p:nvSpPr>
        <p:spPr>
          <a:xfrm>
            <a:off x="6477664" y="1615858"/>
            <a:ext cx="4924627" cy="46847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b="1"/>
              <a:t>Rule2:</a:t>
            </a:r>
          </a:p>
          <a:p>
            <a:pPr algn="l"/>
            <a:r>
              <a:rPr lang="de-DE" b="1"/>
              <a:t>Testable HSP</a:t>
            </a:r>
          </a:p>
          <a:p>
            <a:pPr marL="342900" indent="-342900" algn="l">
              <a:buFont typeface="Arial" panose="020B0604020202020204" pitchFamily="34" charset="0"/>
              <a:buChar char="•"/>
            </a:pPr>
            <a:r>
              <a:rPr lang="de-DE"/>
              <a:t>For all HSPs, check if it was announced via a route that  crossed at least one additional AS then “testable“.  </a:t>
            </a:r>
          </a:p>
          <a:p>
            <a:pPr marL="342900" indent="-342900" algn="l">
              <a:buFont typeface="Arial" panose="020B0604020202020204" pitchFamily="34" charset="0"/>
              <a:buChar char="•"/>
            </a:pPr>
            <a:endParaRPr lang="de-DE" b="1"/>
          </a:p>
          <a:p>
            <a:pPr algn="l"/>
            <a:endParaRPr lang="de-DE" b="1"/>
          </a:p>
          <a:p>
            <a:pPr algn="l"/>
            <a:endParaRPr lang="de-DE" b="1"/>
          </a:p>
          <a:p>
            <a:pPr algn="l"/>
            <a:endParaRPr lang="de-DE" b="1"/>
          </a:p>
          <a:p>
            <a:pPr algn="l"/>
            <a:endParaRPr lang="de-DE" b="1"/>
          </a:p>
          <a:p>
            <a:pPr algn="l"/>
            <a:endParaRPr lang="de-DE" b="1"/>
          </a:p>
          <a:p>
            <a:pPr algn="l"/>
            <a:endParaRPr lang="de-DE" b="1"/>
          </a:p>
          <a:p>
            <a:pPr algn="l"/>
            <a:endParaRPr lang="en-US" b="1"/>
          </a:p>
          <a:p>
            <a:pPr algn="l"/>
            <a:endParaRPr lang="en-US" b="1"/>
          </a:p>
        </p:txBody>
      </p:sp>
      <p:sp>
        <p:nvSpPr>
          <p:cNvPr id="6" name="Slide Number Placeholder 5">
            <a:extLst>
              <a:ext uri="{FF2B5EF4-FFF2-40B4-BE49-F238E27FC236}">
                <a16:creationId xmlns:a16="http://schemas.microsoft.com/office/drawing/2014/main" id="{221E7AEC-6DF5-1641-9F42-F3D2F08A13BB}"/>
              </a:ext>
            </a:extLst>
          </p:cNvPr>
          <p:cNvSpPr>
            <a:spLocks noGrp="1"/>
          </p:cNvSpPr>
          <p:nvPr>
            <p:ph type="sldNum" sz="quarter" idx="12"/>
          </p:nvPr>
        </p:nvSpPr>
        <p:spPr/>
        <p:txBody>
          <a:bodyPr/>
          <a:lstStyle/>
          <a:p>
            <a:fld id="{F3A6F83B-0919-7E48-B1AE-288AF679C5F2}" type="slidenum">
              <a:rPr lang="en-US" smtClean="0"/>
              <a:t>27</a:t>
            </a:fld>
            <a:endParaRPr lang="en-US"/>
          </a:p>
        </p:txBody>
      </p:sp>
    </p:spTree>
    <p:extLst>
      <p:ext uri="{BB962C8B-B14F-4D97-AF65-F5344CB8AC3E}">
        <p14:creationId xmlns:p14="http://schemas.microsoft.com/office/powerpoint/2010/main" val="2663472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28</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789525"/>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4000">
                <a:solidFill>
                  <a:srgbClr val="880A00"/>
                </a:solidFill>
                <a:latin typeface="Times New Roman" panose="02020603050405020304" pitchFamily="18" charset="0"/>
                <a:ea typeface="+mj-ea"/>
                <a:cs typeface="Times New Roman" panose="02020603050405020304" pitchFamily="18" charset="0"/>
              </a:defRPr>
            </a:lvl1pPr>
          </a:lstStyle>
          <a:p>
            <a:r>
              <a:rPr lang="de-DE"/>
              <a:t>﻿HSP Propagation Pattern</a:t>
            </a:r>
            <a:endParaRPr lang="en-US"/>
          </a:p>
        </p:txBody>
      </p:sp>
      <p:sp>
        <p:nvSpPr>
          <p:cNvPr id="14" name="Subtitle 2">
            <a:extLst>
              <a:ext uri="{FF2B5EF4-FFF2-40B4-BE49-F238E27FC236}">
                <a16:creationId xmlns:a16="http://schemas.microsoft.com/office/drawing/2014/main" id="{3DB29450-2597-B642-AB41-D46B24807067}"/>
              </a:ext>
            </a:extLst>
          </p:cNvPr>
          <p:cNvSpPr txBox="1">
            <a:spLocks/>
          </p:cNvSpPr>
          <p:nvPr/>
        </p:nvSpPr>
        <p:spPr>
          <a:xfrm>
            <a:off x="450938" y="1615858"/>
            <a:ext cx="3419268" cy="4684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267106" y="1510790"/>
            <a:ext cx="4488191" cy="4687541"/>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de-DE" sz="2200" b="0"/>
              <a:t>We use:</a:t>
            </a:r>
          </a:p>
          <a:p>
            <a:pPr algn="just"/>
            <a:r>
              <a:rPr lang="de-DE" sz="2200" b="0"/>
              <a:t> AS triplets (three consecutive ﻿ASes) ﻿</a:t>
            </a:r>
          </a:p>
          <a:p>
            <a:pPr algn="just"/>
            <a:r>
              <a:rPr lang="de-DE" sz="2200" b="0"/>
              <a:t>AS Relatship Inferences of CAIDA</a:t>
            </a:r>
          </a:p>
          <a:p>
            <a:pPr marL="342900" indent="-342900" algn="just">
              <a:buFont typeface="Arial" panose="020B0604020202020204" pitchFamily="34" charset="0"/>
              <a:buChar char="•"/>
            </a:pPr>
            <a:r>
              <a:rPr lang="en-US" sz="2200" b="0"/>
              <a:t>No single occurrence of P2P relationships</a:t>
            </a:r>
          </a:p>
          <a:p>
            <a:pPr marL="800100" lvl="1" indent="-342900" algn="just">
              <a:buFont typeface="Arial" panose="020B0604020202020204" pitchFamily="34" charset="0"/>
              <a:buChar char="•"/>
            </a:pPr>
            <a:r>
              <a:rPr lang="en-US" sz="1800" b="0"/>
              <a:t>ASes strongly filter the routes they send to peers</a:t>
            </a:r>
          </a:p>
          <a:p>
            <a:pPr marL="342900" indent="-342900" algn="just">
              <a:buFont typeface="Arial" panose="020B0604020202020204" pitchFamily="34" charset="0"/>
              <a:buChar char="•"/>
            </a:pPr>
            <a:r>
              <a:rPr lang="en-US" sz="2200" b="0"/>
              <a:t>﻿for IPv4 almost all ASes redistribute HSPs “upwards”</a:t>
            </a:r>
          </a:p>
          <a:p>
            <a:pPr marL="800100" lvl="1" indent="-342900" algn="just">
              <a:buFont typeface="Arial" panose="020B0604020202020204" pitchFamily="34" charset="0"/>
              <a:buChar char="•"/>
            </a:pPr>
            <a:r>
              <a:rPr lang="en-US" sz="1800" b="0"/>
              <a:t>Customers pay their providers to reannounce their prefixes</a:t>
            </a:r>
          </a:p>
          <a:p>
            <a:pPr lvl="1" algn="just"/>
            <a:endParaRPr lang="en-US" sz="1800"/>
          </a:p>
          <a:p>
            <a:r>
              <a:rPr lang="en-US" sz="2000">
                <a:solidFill>
                  <a:srgbClr val="880A00"/>
                </a:solidFill>
              </a:rPr>
              <a:t>HSPs are only propagated “vertically” and never “horizontally”.</a:t>
            </a:r>
          </a:p>
        </p:txBody>
      </p:sp>
      <p:pic>
        <p:nvPicPr>
          <p:cNvPr id="16" name="Picture 15">
            <a:extLst>
              <a:ext uri="{FF2B5EF4-FFF2-40B4-BE49-F238E27FC236}">
                <a16:creationId xmlns:a16="http://schemas.microsoft.com/office/drawing/2014/main" id="{6AD46AB0-743B-4846-B08D-CB57566B32E5}"/>
              </a:ext>
            </a:extLst>
          </p:cNvPr>
          <p:cNvPicPr>
            <a:picLocks noChangeAspect="1"/>
          </p:cNvPicPr>
          <p:nvPr/>
        </p:nvPicPr>
        <p:blipFill>
          <a:blip r:embed="rId3"/>
          <a:stretch>
            <a:fillRect/>
          </a:stretch>
        </p:blipFill>
        <p:spPr>
          <a:xfrm>
            <a:off x="7710292" y="1510790"/>
            <a:ext cx="3951484" cy="3684913"/>
          </a:xfrm>
          <a:prstGeom prst="rect">
            <a:avLst/>
          </a:prstGeom>
        </p:spPr>
      </p:pic>
    </p:spTree>
    <p:extLst>
      <p:ext uri="{BB962C8B-B14F-4D97-AF65-F5344CB8AC3E}">
        <p14:creationId xmlns:p14="http://schemas.microsoft.com/office/powerpoint/2010/main" val="15027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29</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744755"/>
          </a:xfrm>
          <a:prstGeom prst="rect">
            <a:avLst/>
          </a:prstGeom>
        </p:spPr>
        <p:txBody>
          <a:bodyPr vert="horz" lIns="91440" tIns="45720" rIns="91440" bIns="45720" rtlCol="0" anchor="b">
            <a:normAutofit/>
          </a:bodyPr>
          <a:lstStyle>
            <a:lvl1pPr algn="ctr">
              <a:lnSpc>
                <a:spcPct val="90000"/>
              </a:lnSpc>
              <a:spcBef>
                <a:spcPct val="0"/>
              </a:spcBef>
              <a:buNone/>
              <a:defRPr sz="5400">
                <a:solidFill>
                  <a:srgbClr val="880A00"/>
                </a:solidFill>
                <a:latin typeface="Times New Roman" panose="02020603050405020304" pitchFamily="18" charset="0"/>
                <a:ea typeface="+mj-ea"/>
                <a:cs typeface="Times New Roman" panose="02020603050405020304" pitchFamily="18" charset="0"/>
              </a:defRPr>
            </a:lvl1pPr>
          </a:lstStyle>
          <a:p>
            <a:r>
              <a:rPr lang="de-DE" sz="4000"/>
              <a:t>Route Collector Data</a:t>
            </a:r>
            <a:endParaRPr lang="en-US" sz="4000"/>
          </a:p>
        </p:txBody>
      </p:sp>
      <p:sp>
        <p:nvSpPr>
          <p:cNvPr id="14" name="Subtitle 2">
            <a:extLst>
              <a:ext uri="{FF2B5EF4-FFF2-40B4-BE49-F238E27FC236}">
                <a16:creationId xmlns:a16="http://schemas.microsoft.com/office/drawing/2014/main" id="{3DB29450-2597-B642-AB41-D46B24807067}"/>
              </a:ext>
            </a:extLst>
          </p:cNvPr>
          <p:cNvSpPr txBox="1">
            <a:spLocks/>
          </p:cNvSpPr>
          <p:nvPr/>
        </p:nvSpPr>
        <p:spPr>
          <a:xfrm>
            <a:off x="450938" y="1615858"/>
            <a:ext cx="3419268" cy="4684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
        <p:nvSpPr>
          <p:cNvPr id="26" name="Rectangle 25">
            <a:extLst>
              <a:ext uri="{FF2B5EF4-FFF2-40B4-BE49-F238E27FC236}">
                <a16:creationId xmlns:a16="http://schemas.microsoft.com/office/drawing/2014/main" id="{0467A42B-FFF9-994B-8C61-E1128720D4A7}"/>
              </a:ext>
            </a:extLst>
          </p:cNvPr>
          <p:cNvSpPr/>
          <p:nvPr/>
        </p:nvSpPr>
        <p:spPr>
          <a:xfrm>
            <a:off x="373943" y="1640959"/>
            <a:ext cx="6419813" cy="3908762"/>
          </a:xfrm>
          <a:prstGeom prst="rect">
            <a:avLst/>
          </a:prstGeom>
        </p:spPr>
        <p:txBody>
          <a:bodyPr wrap="square">
            <a:spAutoFit/>
          </a:bodyPr>
          <a:lstStyle/>
          <a:p>
            <a:pPr lvl="1"/>
            <a:r>
              <a:rPr lang="de-DE" sz="2400"/>
              <a:t>﻿ For our analysis we utilize “snapshots“ from the RC projects Isolario , RIPE RIS , and Routeviews</a:t>
            </a:r>
          </a:p>
          <a:p>
            <a:pPr marL="1257300" lvl="2" indent="-342900">
              <a:buFont typeface="Arial" panose="020B0604020202020204" pitchFamily="34" charset="0"/>
              <a:buChar char="•"/>
            </a:pPr>
            <a:r>
              <a:rPr lang="de-DE" sz="2000"/>
              <a:t>From Jan.2010 to October.2021</a:t>
            </a:r>
          </a:p>
          <a:p>
            <a:pPr marL="1257300" lvl="2" indent="-342900">
              <a:buFont typeface="Arial" panose="020B0604020202020204" pitchFamily="34" charset="0"/>
              <a:buChar char="•"/>
            </a:pPr>
            <a:r>
              <a:rPr lang="de-DE" sz="2000"/>
              <a:t>Quarterly, 7days per quarter</a:t>
            </a:r>
          </a:p>
          <a:p>
            <a:pPr marL="1257300" lvl="2" indent="-342900">
              <a:buFont typeface="Arial" panose="020B0604020202020204" pitchFamily="34" charset="0"/>
              <a:buChar char="•"/>
            </a:pPr>
            <a:r>
              <a:rPr lang="de-DE" sz="2000"/>
              <a:t>BGP RIBs – every 24 hours</a:t>
            </a:r>
          </a:p>
          <a:p>
            <a:pPr marL="1257300" lvl="2" indent="-342900">
              <a:buFont typeface="Arial" panose="020B0604020202020204" pitchFamily="34" charset="0"/>
              <a:buChar char="•"/>
            </a:pPr>
            <a:r>
              <a:rPr lang="de-DE" sz="2000"/>
              <a:t>BGP Updates – every 5 mins</a:t>
            </a:r>
          </a:p>
          <a:p>
            <a:pPr marL="1257300" lvl="2" indent="-342900">
              <a:buFont typeface="Arial" panose="020B0604020202020204" pitchFamily="34" charset="0"/>
              <a:buChar char="•"/>
            </a:pPr>
            <a:endParaRPr lang="de-DE" sz="2400"/>
          </a:p>
          <a:p>
            <a:pPr lvl="1"/>
            <a:r>
              <a:rPr lang="de-DE" sz="2400"/>
              <a:t>seven-day window allows us to achieve a consistency of 97 % and 98 % for IPv4 and IPv6, respectively. </a:t>
            </a:r>
          </a:p>
        </p:txBody>
      </p:sp>
      <p:pic>
        <p:nvPicPr>
          <p:cNvPr id="15" name="Picture 14">
            <a:extLst>
              <a:ext uri="{FF2B5EF4-FFF2-40B4-BE49-F238E27FC236}">
                <a16:creationId xmlns:a16="http://schemas.microsoft.com/office/drawing/2014/main" id="{838103B1-3E17-DC4C-9396-1D5347FE8103}"/>
              </a:ext>
            </a:extLst>
          </p:cNvPr>
          <p:cNvPicPr>
            <a:picLocks noChangeAspect="1"/>
          </p:cNvPicPr>
          <p:nvPr/>
        </p:nvPicPr>
        <p:blipFill>
          <a:blip r:embed="rId3"/>
          <a:stretch>
            <a:fillRect/>
          </a:stretch>
        </p:blipFill>
        <p:spPr>
          <a:xfrm>
            <a:off x="7300913" y="1785354"/>
            <a:ext cx="4129880" cy="3734462"/>
          </a:xfrm>
          <a:prstGeom prst="rect">
            <a:avLst/>
          </a:prstGeom>
        </p:spPr>
      </p:pic>
    </p:spTree>
    <p:extLst>
      <p:ext uri="{BB962C8B-B14F-4D97-AF65-F5344CB8AC3E}">
        <p14:creationId xmlns:p14="http://schemas.microsoft.com/office/powerpoint/2010/main" val="322181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89C5-E944-F942-924C-0D825B6CDE66}"/>
              </a:ext>
            </a:extLst>
          </p:cNvPr>
          <p:cNvSpPr>
            <a:spLocks noGrp="1"/>
          </p:cNvSpPr>
          <p:nvPr>
            <p:ph type="ctrTitle"/>
          </p:nvPr>
        </p:nvSpPr>
        <p:spPr>
          <a:xfrm>
            <a:off x="450937" y="145333"/>
            <a:ext cx="11473841" cy="704899"/>
          </a:xfrm>
        </p:spPr>
        <p:txBody>
          <a:bodyPr>
            <a:normAutofit/>
          </a:bodyPr>
          <a:lstStyle/>
          <a:p>
            <a:r>
              <a:rPr lang="en-US" sz="4000">
                <a:solidFill>
                  <a:srgbClr val="880A00"/>
                </a:solidFill>
                <a:latin typeface="Times New Roman" panose="02020603050405020304" pitchFamily="18" charset="0"/>
                <a:cs typeface="Times New Roman" panose="02020603050405020304" pitchFamily="18" charset="0"/>
              </a:rPr>
              <a:t>Related Work</a:t>
            </a:r>
          </a:p>
        </p:txBody>
      </p:sp>
      <p:sp>
        <p:nvSpPr>
          <p:cNvPr id="3" name="Subtitle 2">
            <a:extLst>
              <a:ext uri="{FF2B5EF4-FFF2-40B4-BE49-F238E27FC236}">
                <a16:creationId xmlns:a16="http://schemas.microsoft.com/office/drawing/2014/main" id="{27EC35E6-E63D-AE43-916C-D6B1098816AE}"/>
              </a:ext>
            </a:extLst>
          </p:cNvPr>
          <p:cNvSpPr>
            <a:spLocks noGrp="1"/>
          </p:cNvSpPr>
          <p:nvPr>
            <p:ph type="subTitle" idx="1"/>
          </p:nvPr>
        </p:nvSpPr>
        <p:spPr>
          <a:xfrm>
            <a:off x="337946" y="1005920"/>
            <a:ext cx="7127155" cy="2441818"/>
          </a:xfrm>
        </p:spPr>
        <p:style>
          <a:lnRef idx="2">
            <a:schemeClr val="dk1"/>
          </a:lnRef>
          <a:fillRef idx="1">
            <a:schemeClr val="lt1"/>
          </a:fillRef>
          <a:effectRef idx="0">
            <a:schemeClr val="dk1"/>
          </a:effectRef>
          <a:fontRef idx="minor">
            <a:schemeClr val="dk1"/>
          </a:fontRef>
        </p:style>
        <p:txBody>
          <a:bodyPr>
            <a:normAutofit/>
          </a:bodyPr>
          <a:lstStyle/>
          <a:p>
            <a:pPr algn="l"/>
            <a:r>
              <a:rPr lang="de-DE"/>
              <a:t>﻿In 2014 and 2015 Aben and Petrie</a:t>
            </a:r>
          </a:p>
          <a:p>
            <a:pPr marL="800100" lvl="1" indent="-342900" algn="l">
              <a:buFont typeface="Arial" panose="020B0604020202020204" pitchFamily="34" charset="0"/>
              <a:buChar char="•"/>
            </a:pPr>
            <a:r>
              <a:rPr lang="de-DE"/>
              <a:t>announced /24, /25, and /28 IPv4 prefixes </a:t>
            </a:r>
          </a:p>
          <a:p>
            <a:pPr marL="800100" lvl="1" indent="-342900" algn="l">
              <a:buFont typeface="Arial" panose="020B0604020202020204" pitchFamily="34" charset="0"/>
              <a:buChar char="•"/>
            </a:pPr>
            <a:r>
              <a:rPr lang="de-DE"/>
              <a:t>RIPE Atlas measurements </a:t>
            </a:r>
          </a:p>
          <a:p>
            <a:pPr marL="800100" lvl="1" indent="-342900" algn="l">
              <a:buFont typeface="Arial" panose="020B0604020202020204" pitchFamily="34" charset="0"/>
              <a:buChar char="•"/>
            </a:pPr>
            <a:r>
              <a:rPr lang="de-DE"/>
              <a:t>HSPs visible at most 20 % of RIPE RIS peers </a:t>
            </a:r>
          </a:p>
          <a:p>
            <a:pPr algn="l"/>
            <a:r>
              <a:rPr lang="de-DE"/>
              <a:t>In 2017, Strowes and Petrie conclude </a:t>
            </a:r>
          </a:p>
          <a:p>
            <a:pPr marL="800100" lvl="1" indent="-342900" algn="l">
              <a:lnSpc>
                <a:spcPct val="70000"/>
              </a:lnSpc>
              <a:buFont typeface="Arial" panose="020B0604020202020204" pitchFamily="34" charset="0"/>
              <a:buChar char="•"/>
            </a:pPr>
            <a:r>
              <a:rPr lang="de-DE"/>
              <a:t>at most one fourth of all BGP peers</a:t>
            </a:r>
          </a:p>
          <a:p>
            <a:pPr marL="800100" lvl="1" indent="-342900" algn="l">
              <a:buFont typeface="Arial" panose="020B0604020202020204" pitchFamily="34" charset="0"/>
              <a:buChar char="•"/>
            </a:pPr>
            <a:endParaRPr lang="de-DE"/>
          </a:p>
          <a:p>
            <a:pPr marL="800100" lvl="1" indent="-342900" algn="l">
              <a:buFont typeface="Arial" panose="020B0604020202020204" pitchFamily="34" charset="0"/>
              <a:buChar char="•"/>
            </a:pPr>
            <a:endParaRPr lang="de-DE"/>
          </a:p>
          <a:p>
            <a:pPr algn="l"/>
            <a:endParaRPr lang="de-DE"/>
          </a:p>
          <a:p>
            <a:pPr algn="l"/>
            <a:endParaRPr lang="de-DE"/>
          </a:p>
        </p:txBody>
      </p:sp>
      <p:sp>
        <p:nvSpPr>
          <p:cNvPr id="5" name="Slide Number Placeholder 4">
            <a:extLst>
              <a:ext uri="{FF2B5EF4-FFF2-40B4-BE49-F238E27FC236}">
                <a16:creationId xmlns:a16="http://schemas.microsoft.com/office/drawing/2014/main" id="{F5BE6D42-2699-C94F-8458-8F348C75F5BF}"/>
              </a:ext>
            </a:extLst>
          </p:cNvPr>
          <p:cNvSpPr>
            <a:spLocks noGrp="1"/>
          </p:cNvSpPr>
          <p:nvPr>
            <p:ph type="sldNum" sz="quarter" idx="12"/>
          </p:nvPr>
        </p:nvSpPr>
        <p:spPr/>
        <p:txBody>
          <a:bodyPr/>
          <a:lstStyle/>
          <a:p>
            <a:fld id="{F3A6F83B-0919-7E48-B1AE-288AF679C5F2}" type="slidenum">
              <a:rPr lang="en-US" smtClean="0"/>
              <a:t>3</a:t>
            </a:fld>
            <a:endParaRPr lang="en-US"/>
          </a:p>
        </p:txBody>
      </p:sp>
      <p:sp>
        <p:nvSpPr>
          <p:cNvPr id="7" name="Rectangle 6">
            <a:extLst>
              <a:ext uri="{FF2B5EF4-FFF2-40B4-BE49-F238E27FC236}">
                <a16:creationId xmlns:a16="http://schemas.microsoft.com/office/drawing/2014/main" id="{DD2FAF6E-6DFD-3B44-A951-9258DFE0FFD0}"/>
              </a:ext>
            </a:extLst>
          </p:cNvPr>
          <p:cNvSpPr/>
          <p:nvPr/>
        </p:nvSpPr>
        <p:spPr>
          <a:xfrm>
            <a:off x="3062990" y="4041856"/>
            <a:ext cx="8479436"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de-DE" sz="2400">
                <a:latin typeface="LinLibertineT"/>
              </a:rPr>
              <a:t>In 2017, Huston analyzed different types of more-specific prefixes </a:t>
            </a:r>
          </a:p>
          <a:p>
            <a:pPr marL="342900" indent="-342900">
              <a:buFont typeface="+mj-lt"/>
              <a:buAutoNum type="arabicPeriod"/>
            </a:pPr>
            <a:r>
              <a:rPr lang="de-DE" sz="2400">
                <a:latin typeface="LinLibertineT"/>
              </a:rPr>
              <a:t>hole punching (different origin AS),</a:t>
            </a:r>
          </a:p>
          <a:p>
            <a:pPr marL="342900" indent="-342900">
              <a:buFont typeface="+mj-lt"/>
              <a:buAutoNum type="arabicPeriod"/>
            </a:pPr>
            <a:r>
              <a:rPr lang="de-DE" sz="2400">
                <a:latin typeface="LinLibertineT"/>
              </a:rPr>
              <a:t>traffic engineering (same origin AS, but different AS path), </a:t>
            </a:r>
          </a:p>
          <a:p>
            <a:pPr marL="342900" indent="-342900">
              <a:buFont typeface="+mj-lt"/>
              <a:buAutoNum type="arabicPeriod"/>
            </a:pPr>
            <a:r>
              <a:rPr lang="de-DE" sz="2400">
                <a:latin typeface="LinLibertineT"/>
              </a:rPr>
              <a:t>overlay (same AS path) </a:t>
            </a:r>
          </a:p>
        </p:txBody>
      </p:sp>
    </p:spTree>
    <p:extLst>
      <p:ext uri="{BB962C8B-B14F-4D97-AF65-F5344CB8AC3E}">
        <p14:creationId xmlns:p14="http://schemas.microsoft.com/office/powerpoint/2010/main" val="425151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30</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866049"/>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4000">
                <a:solidFill>
                  <a:srgbClr val="880A00"/>
                </a:solidFill>
                <a:latin typeface="Times New Roman" panose="02020603050405020304" pitchFamily="18" charset="0"/>
                <a:ea typeface="+mj-ea"/>
                <a:cs typeface="Times New Roman" panose="02020603050405020304" pitchFamily="18" charset="0"/>
              </a:defRPr>
            </a:lvl1pPr>
          </a:lstStyle>
          <a:p>
            <a:r>
              <a:rPr lang="en-US"/>
              <a:t>﻿Real World Experimentaiton</a:t>
            </a:r>
          </a:p>
        </p:txBody>
      </p:sp>
      <p:sp>
        <p:nvSpPr>
          <p:cNvPr id="14" name="Subtitle 2">
            <a:extLst>
              <a:ext uri="{FF2B5EF4-FFF2-40B4-BE49-F238E27FC236}">
                <a16:creationId xmlns:a16="http://schemas.microsoft.com/office/drawing/2014/main" id="{3DB29450-2597-B642-AB41-D46B24807067}"/>
              </a:ext>
            </a:extLst>
          </p:cNvPr>
          <p:cNvSpPr txBox="1">
            <a:spLocks/>
          </p:cNvSpPr>
          <p:nvPr/>
        </p:nvSpPr>
        <p:spPr>
          <a:xfrm>
            <a:off x="450938" y="1615858"/>
            <a:ext cx="3419268" cy="4684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450937" y="1615858"/>
            <a:ext cx="3908121" cy="126588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de-DE"/>
          </a:p>
          <a:p>
            <a:endParaRPr lang="de-DE"/>
          </a:p>
          <a:p>
            <a:endParaRPr lang="de-DE"/>
          </a:p>
          <a:p>
            <a:endParaRPr lang="en-US"/>
          </a:p>
          <a:p>
            <a:endParaRPr lang="en-US"/>
          </a:p>
        </p:txBody>
      </p:sp>
      <p:sp>
        <p:nvSpPr>
          <p:cNvPr id="16" name="Subtitle 2">
            <a:extLst>
              <a:ext uri="{FF2B5EF4-FFF2-40B4-BE49-F238E27FC236}">
                <a16:creationId xmlns:a16="http://schemas.microsoft.com/office/drawing/2014/main" id="{405AA252-7F83-C643-8483-B61EE279934F}"/>
              </a:ext>
            </a:extLst>
          </p:cNvPr>
          <p:cNvSpPr txBox="1">
            <a:spLocks/>
          </p:cNvSpPr>
          <p:nvPr/>
        </p:nvSpPr>
        <p:spPr>
          <a:xfrm>
            <a:off x="450936" y="1071757"/>
            <a:ext cx="6175495" cy="528459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b="0"/>
          </a:p>
        </p:txBody>
      </p:sp>
      <p:graphicFrame>
        <p:nvGraphicFramePr>
          <p:cNvPr id="6" name="Diagram 5">
            <a:extLst>
              <a:ext uri="{FF2B5EF4-FFF2-40B4-BE49-F238E27FC236}">
                <a16:creationId xmlns:a16="http://schemas.microsoft.com/office/drawing/2014/main" id="{C41EC223-847E-C04B-B66C-4D29277715B2}"/>
              </a:ext>
            </a:extLst>
          </p:cNvPr>
          <p:cNvGraphicFramePr/>
          <p:nvPr>
            <p:extLst>
              <p:ext uri="{D42A27DB-BD31-4B8C-83A1-F6EECF244321}">
                <p14:modId xmlns:p14="http://schemas.microsoft.com/office/powerpoint/2010/main" val="3325014543"/>
              </p:ext>
            </p:extLst>
          </p:nvPr>
        </p:nvGraphicFramePr>
        <p:xfrm>
          <a:off x="450935" y="1011382"/>
          <a:ext cx="11372469" cy="5548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614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31</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866049"/>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4000">
                <a:solidFill>
                  <a:srgbClr val="880A00"/>
                </a:solidFill>
                <a:latin typeface="Times New Roman" panose="02020603050405020304" pitchFamily="18" charset="0"/>
                <a:ea typeface="+mj-ea"/>
                <a:cs typeface="Times New Roman" panose="02020603050405020304" pitchFamily="18" charset="0"/>
              </a:defRPr>
            </a:lvl1pPr>
          </a:lstStyle>
          <a:p>
            <a:r>
              <a:rPr lang="en-US"/>
              <a:t>How Far HSPs Propagate? </a:t>
            </a:r>
          </a:p>
        </p:txBody>
      </p:sp>
      <p:sp>
        <p:nvSpPr>
          <p:cNvPr id="14" name="Subtitle 2">
            <a:extLst>
              <a:ext uri="{FF2B5EF4-FFF2-40B4-BE49-F238E27FC236}">
                <a16:creationId xmlns:a16="http://schemas.microsoft.com/office/drawing/2014/main" id="{3DB29450-2597-B642-AB41-D46B24807067}"/>
              </a:ext>
            </a:extLst>
          </p:cNvPr>
          <p:cNvSpPr txBox="1">
            <a:spLocks/>
          </p:cNvSpPr>
          <p:nvPr/>
        </p:nvSpPr>
        <p:spPr>
          <a:xfrm>
            <a:off x="450938" y="1615858"/>
            <a:ext cx="3419268" cy="4684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450937" y="1615858"/>
            <a:ext cx="3908121" cy="126588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de-DE"/>
          </a:p>
          <a:p>
            <a:endParaRPr lang="de-DE"/>
          </a:p>
          <a:p>
            <a:endParaRPr lang="de-DE"/>
          </a:p>
          <a:p>
            <a:endParaRPr lang="en-US"/>
          </a:p>
          <a:p>
            <a:endParaRPr lang="en-US"/>
          </a:p>
        </p:txBody>
      </p:sp>
      <p:sp>
        <p:nvSpPr>
          <p:cNvPr id="16" name="Subtitle 2">
            <a:extLst>
              <a:ext uri="{FF2B5EF4-FFF2-40B4-BE49-F238E27FC236}">
                <a16:creationId xmlns:a16="http://schemas.microsoft.com/office/drawing/2014/main" id="{405AA252-7F83-C643-8483-B61EE279934F}"/>
              </a:ext>
            </a:extLst>
          </p:cNvPr>
          <p:cNvSpPr txBox="1">
            <a:spLocks/>
          </p:cNvSpPr>
          <p:nvPr/>
        </p:nvSpPr>
        <p:spPr>
          <a:xfrm>
            <a:off x="450936" y="1071757"/>
            <a:ext cx="6522285" cy="528459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b="0"/>
          </a:p>
        </p:txBody>
      </p:sp>
      <p:sp>
        <p:nvSpPr>
          <p:cNvPr id="2" name="Rectangle 1">
            <a:extLst>
              <a:ext uri="{FF2B5EF4-FFF2-40B4-BE49-F238E27FC236}">
                <a16:creationId xmlns:a16="http://schemas.microsoft.com/office/drawing/2014/main" id="{47A9A3D1-D616-494D-AB1C-54DBDC445874}"/>
              </a:ext>
            </a:extLst>
          </p:cNvPr>
          <p:cNvSpPr/>
          <p:nvPr/>
        </p:nvSpPr>
        <p:spPr>
          <a:xfrm>
            <a:off x="310371" y="1457146"/>
            <a:ext cx="4988689" cy="1569660"/>
          </a:xfrm>
          <a:prstGeom prst="rect">
            <a:avLst/>
          </a:prstGeom>
        </p:spPr>
        <p:txBody>
          <a:bodyPr wrap="square">
            <a:spAutoFit/>
          </a:bodyPr>
          <a:lstStyle/>
          <a:p>
            <a:r>
              <a:rPr lang="de-DE" sz="2400"/>
              <a:t>﻿We did experiment by advertising anchor + HSPs to the Internet</a:t>
            </a:r>
          </a:p>
          <a:p>
            <a:pPr marL="800100" lvl="1" indent="-342900">
              <a:buFont typeface="Arial" panose="020B0604020202020204" pitchFamily="34" charset="0"/>
              <a:buChar char="•"/>
            </a:pPr>
            <a:r>
              <a:rPr lang="de-DE" sz="2400"/>
              <a:t>conduct traceroute from probes</a:t>
            </a:r>
          </a:p>
          <a:p>
            <a:pPr marL="800100" lvl="1" indent="-342900">
              <a:buFont typeface="Arial" panose="020B0604020202020204" pitchFamily="34" charset="0"/>
              <a:buChar char="•"/>
            </a:pPr>
            <a:r>
              <a:rPr lang="de-DE" sz="2400"/>
              <a:t>check it in RC‘s peer ASes</a:t>
            </a:r>
          </a:p>
        </p:txBody>
      </p:sp>
      <p:pic>
        <p:nvPicPr>
          <p:cNvPr id="7" name="Picture 6">
            <a:extLst>
              <a:ext uri="{FF2B5EF4-FFF2-40B4-BE49-F238E27FC236}">
                <a16:creationId xmlns:a16="http://schemas.microsoft.com/office/drawing/2014/main" id="{C6F462CE-8DC4-C343-9CD6-5720A269256E}"/>
              </a:ext>
            </a:extLst>
          </p:cNvPr>
          <p:cNvPicPr>
            <a:picLocks noChangeAspect="1"/>
          </p:cNvPicPr>
          <p:nvPr/>
        </p:nvPicPr>
        <p:blipFill>
          <a:blip r:embed="rId3"/>
          <a:stretch>
            <a:fillRect/>
          </a:stretch>
        </p:blipFill>
        <p:spPr>
          <a:xfrm>
            <a:off x="5299062" y="1480854"/>
            <a:ext cx="3994310" cy="4400172"/>
          </a:xfrm>
          <a:prstGeom prst="rect">
            <a:avLst/>
          </a:prstGeom>
        </p:spPr>
      </p:pic>
      <p:sp>
        <p:nvSpPr>
          <p:cNvPr id="3" name="Oval 2">
            <a:extLst>
              <a:ext uri="{FF2B5EF4-FFF2-40B4-BE49-F238E27FC236}">
                <a16:creationId xmlns:a16="http://schemas.microsoft.com/office/drawing/2014/main" id="{8C26BA30-C4D5-8B47-AAFB-E5CA79A1C55C}"/>
              </a:ext>
            </a:extLst>
          </p:cNvPr>
          <p:cNvSpPr/>
          <p:nvPr/>
        </p:nvSpPr>
        <p:spPr>
          <a:xfrm>
            <a:off x="6904167" y="3958225"/>
            <a:ext cx="1497910" cy="78292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a:t>Anchor Prefixes </a:t>
            </a:r>
          </a:p>
        </p:txBody>
      </p:sp>
      <p:cxnSp>
        <p:nvCxnSpPr>
          <p:cNvPr id="9" name="Straight Arrow Connector 8">
            <a:extLst>
              <a:ext uri="{FF2B5EF4-FFF2-40B4-BE49-F238E27FC236}">
                <a16:creationId xmlns:a16="http://schemas.microsoft.com/office/drawing/2014/main" id="{6A2BAEC7-947D-4349-B26C-DC38A6494670}"/>
              </a:ext>
            </a:extLst>
          </p:cNvPr>
          <p:cNvCxnSpPr>
            <a:stCxn id="3" idx="2"/>
          </p:cNvCxnSpPr>
          <p:nvPr/>
        </p:nvCxnSpPr>
        <p:spPr>
          <a:xfrm flipH="1" flipV="1">
            <a:off x="6170612" y="3612630"/>
            <a:ext cx="733555" cy="7370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91E2664-809E-D746-8E54-FF5F839F0A8E}"/>
              </a:ext>
            </a:extLst>
          </p:cNvPr>
          <p:cNvCxnSpPr>
            <a:cxnSpLocks/>
          </p:cNvCxnSpPr>
          <p:nvPr/>
        </p:nvCxnSpPr>
        <p:spPr>
          <a:xfrm flipH="1">
            <a:off x="6041036" y="4349688"/>
            <a:ext cx="878122" cy="11931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506252D8-510F-1F42-B9B8-0E29E09D1AC6}"/>
              </a:ext>
            </a:extLst>
          </p:cNvPr>
          <p:cNvSpPr/>
          <p:nvPr/>
        </p:nvSpPr>
        <p:spPr>
          <a:xfrm>
            <a:off x="7418284" y="1878209"/>
            <a:ext cx="1497910" cy="78292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a:t>15% of ASes</a:t>
            </a:r>
          </a:p>
        </p:txBody>
      </p:sp>
      <p:cxnSp>
        <p:nvCxnSpPr>
          <p:cNvPr id="28" name="Straight Arrow Connector 27">
            <a:extLst>
              <a:ext uri="{FF2B5EF4-FFF2-40B4-BE49-F238E27FC236}">
                <a16:creationId xmlns:a16="http://schemas.microsoft.com/office/drawing/2014/main" id="{42A630C2-D744-3A4F-AAAF-C980D137CCB0}"/>
              </a:ext>
            </a:extLst>
          </p:cNvPr>
          <p:cNvCxnSpPr>
            <a:cxnSpLocks/>
            <a:stCxn id="26" idx="2"/>
          </p:cNvCxnSpPr>
          <p:nvPr/>
        </p:nvCxnSpPr>
        <p:spPr>
          <a:xfrm flipH="1">
            <a:off x="6973221" y="2269672"/>
            <a:ext cx="445063" cy="8213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Folded Corner 30">
            <a:extLst>
              <a:ext uri="{FF2B5EF4-FFF2-40B4-BE49-F238E27FC236}">
                <a16:creationId xmlns:a16="http://schemas.microsoft.com/office/drawing/2014/main" id="{79F20385-8031-2A49-B2E6-39981944F15B}"/>
              </a:ext>
            </a:extLst>
          </p:cNvPr>
          <p:cNvSpPr/>
          <p:nvPr/>
        </p:nvSpPr>
        <p:spPr>
          <a:xfrm>
            <a:off x="9744681" y="2565629"/>
            <a:ext cx="2257740" cy="1961401"/>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a:t>The more specific the CIDR size, the less propagation chances. </a:t>
            </a:r>
          </a:p>
        </p:txBody>
      </p:sp>
      <p:cxnSp>
        <p:nvCxnSpPr>
          <p:cNvPr id="32" name="Straight Arrow Connector 31">
            <a:extLst>
              <a:ext uri="{FF2B5EF4-FFF2-40B4-BE49-F238E27FC236}">
                <a16:creationId xmlns:a16="http://schemas.microsoft.com/office/drawing/2014/main" id="{B472EEC2-4596-264B-B443-073FD100C202}"/>
              </a:ext>
            </a:extLst>
          </p:cNvPr>
          <p:cNvCxnSpPr>
            <a:cxnSpLocks/>
            <a:stCxn id="31" idx="2"/>
          </p:cNvCxnSpPr>
          <p:nvPr/>
        </p:nvCxnSpPr>
        <p:spPr>
          <a:xfrm flipH="1">
            <a:off x="9273627" y="4527030"/>
            <a:ext cx="1599924" cy="11470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1A88A99-12E9-5741-B906-28DD44108F92}"/>
              </a:ext>
            </a:extLst>
          </p:cNvPr>
          <p:cNvCxnSpPr>
            <a:cxnSpLocks/>
            <a:stCxn id="31" idx="1"/>
          </p:cNvCxnSpPr>
          <p:nvPr/>
        </p:nvCxnSpPr>
        <p:spPr>
          <a:xfrm flipH="1" flipV="1">
            <a:off x="9115706" y="3546329"/>
            <a:ext cx="628975"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Punched Tape 37">
            <a:extLst>
              <a:ext uri="{FF2B5EF4-FFF2-40B4-BE49-F238E27FC236}">
                <a16:creationId xmlns:a16="http://schemas.microsoft.com/office/drawing/2014/main" id="{A7EFEB7D-C5F4-204A-BD36-EEE511DABD98}"/>
              </a:ext>
            </a:extLst>
          </p:cNvPr>
          <p:cNvSpPr/>
          <p:nvPr/>
        </p:nvSpPr>
        <p:spPr>
          <a:xfrm>
            <a:off x="168598" y="3304237"/>
            <a:ext cx="4546883" cy="153133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a:t>Current RC‘s infrastructure underestimates data plane reachibility</a:t>
            </a:r>
          </a:p>
        </p:txBody>
      </p:sp>
      <p:cxnSp>
        <p:nvCxnSpPr>
          <p:cNvPr id="45" name="Curved Connector 44">
            <a:extLst>
              <a:ext uri="{FF2B5EF4-FFF2-40B4-BE49-F238E27FC236}">
                <a16:creationId xmlns:a16="http://schemas.microsoft.com/office/drawing/2014/main" id="{F0A78717-7453-2D47-92C2-AC3919709C28}"/>
              </a:ext>
            </a:extLst>
          </p:cNvPr>
          <p:cNvCxnSpPr>
            <a:stCxn id="38" idx="3"/>
          </p:cNvCxnSpPr>
          <p:nvPr/>
        </p:nvCxnSpPr>
        <p:spPr>
          <a:xfrm flipV="1">
            <a:off x="4715481" y="3342807"/>
            <a:ext cx="1542750" cy="727099"/>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a:extLst>
              <a:ext uri="{FF2B5EF4-FFF2-40B4-BE49-F238E27FC236}">
                <a16:creationId xmlns:a16="http://schemas.microsoft.com/office/drawing/2014/main" id="{4473A0A4-E711-624F-BCCD-9B5AFA0147DB}"/>
              </a:ext>
            </a:extLst>
          </p:cNvPr>
          <p:cNvCxnSpPr>
            <a:cxnSpLocks/>
            <a:stCxn id="38" idx="3"/>
          </p:cNvCxnSpPr>
          <p:nvPr/>
        </p:nvCxnSpPr>
        <p:spPr>
          <a:xfrm>
            <a:off x="4715481" y="4069906"/>
            <a:ext cx="1440140" cy="1216230"/>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44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31"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4</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248258" y="-29334"/>
            <a:ext cx="11473841" cy="1028266"/>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5400">
                <a:solidFill>
                  <a:srgbClr val="880A00"/>
                </a:solidFill>
                <a:latin typeface="Times New Roman" panose="02020603050405020304" pitchFamily="18" charset="0"/>
                <a:ea typeface="+mj-ea"/>
                <a:cs typeface="Times New Roman" panose="02020603050405020304" pitchFamily="18" charset="0"/>
              </a:defRPr>
            </a:lvl1pPr>
          </a:lstStyle>
          <a:p>
            <a:r>
              <a:rPr lang="en-US" sz="4000"/>
              <a:t>Methodology</a:t>
            </a:r>
          </a:p>
        </p:txBody>
      </p:sp>
      <p:pic>
        <p:nvPicPr>
          <p:cNvPr id="15" name="Picture 14">
            <a:extLst>
              <a:ext uri="{FF2B5EF4-FFF2-40B4-BE49-F238E27FC236}">
                <a16:creationId xmlns:a16="http://schemas.microsoft.com/office/drawing/2014/main" id="{47189756-7DDD-8147-A7FC-4E3CEEC7ACC9}"/>
              </a:ext>
            </a:extLst>
          </p:cNvPr>
          <p:cNvPicPr>
            <a:picLocks noChangeAspect="1"/>
          </p:cNvPicPr>
          <p:nvPr/>
        </p:nvPicPr>
        <p:blipFill>
          <a:blip r:embed="rId3"/>
          <a:stretch>
            <a:fillRect/>
          </a:stretch>
        </p:blipFill>
        <p:spPr>
          <a:xfrm>
            <a:off x="3952082" y="5310415"/>
            <a:ext cx="1721202" cy="1256887"/>
          </a:xfrm>
          <a:prstGeom prst="rect">
            <a:avLst/>
          </a:prstGeom>
        </p:spPr>
      </p:pic>
      <p:pic>
        <p:nvPicPr>
          <p:cNvPr id="17" name="Picture 16">
            <a:extLst>
              <a:ext uri="{FF2B5EF4-FFF2-40B4-BE49-F238E27FC236}">
                <a16:creationId xmlns:a16="http://schemas.microsoft.com/office/drawing/2014/main" id="{06277F29-A832-F544-ABA7-2F3E657133EA}"/>
              </a:ext>
            </a:extLst>
          </p:cNvPr>
          <p:cNvPicPr>
            <a:picLocks noChangeAspect="1"/>
          </p:cNvPicPr>
          <p:nvPr/>
        </p:nvPicPr>
        <p:blipFill>
          <a:blip r:embed="rId4"/>
          <a:stretch>
            <a:fillRect/>
          </a:stretch>
        </p:blipFill>
        <p:spPr>
          <a:xfrm>
            <a:off x="2107317" y="5353300"/>
            <a:ext cx="1368175" cy="1368175"/>
          </a:xfrm>
          <a:prstGeom prst="rect">
            <a:avLst/>
          </a:prstGeom>
        </p:spPr>
      </p:pic>
      <p:pic>
        <p:nvPicPr>
          <p:cNvPr id="20" name="Picture 19">
            <a:extLst>
              <a:ext uri="{FF2B5EF4-FFF2-40B4-BE49-F238E27FC236}">
                <a16:creationId xmlns:a16="http://schemas.microsoft.com/office/drawing/2014/main" id="{1B12683B-FC08-214A-925F-D5D52B043E49}"/>
              </a:ext>
            </a:extLst>
          </p:cNvPr>
          <p:cNvPicPr>
            <a:picLocks noChangeAspect="1"/>
          </p:cNvPicPr>
          <p:nvPr/>
        </p:nvPicPr>
        <p:blipFill>
          <a:blip r:embed="rId5"/>
          <a:stretch>
            <a:fillRect/>
          </a:stretch>
        </p:blipFill>
        <p:spPr>
          <a:xfrm>
            <a:off x="525467" y="5338807"/>
            <a:ext cx="1344993" cy="1200105"/>
          </a:xfrm>
          <a:prstGeom prst="rect">
            <a:avLst/>
          </a:prstGeom>
        </p:spPr>
      </p:pic>
      <p:pic>
        <p:nvPicPr>
          <p:cNvPr id="6" name="Picture 5">
            <a:extLst>
              <a:ext uri="{FF2B5EF4-FFF2-40B4-BE49-F238E27FC236}">
                <a16:creationId xmlns:a16="http://schemas.microsoft.com/office/drawing/2014/main" id="{AC21D4E3-CFEC-7049-AC94-6D7F261EC17C}"/>
              </a:ext>
            </a:extLst>
          </p:cNvPr>
          <p:cNvPicPr>
            <a:picLocks noChangeAspect="1"/>
          </p:cNvPicPr>
          <p:nvPr/>
        </p:nvPicPr>
        <p:blipFill>
          <a:blip r:embed="rId6"/>
          <a:stretch>
            <a:fillRect/>
          </a:stretch>
        </p:blipFill>
        <p:spPr>
          <a:xfrm>
            <a:off x="7689260" y="3397337"/>
            <a:ext cx="1129955" cy="1102432"/>
          </a:xfrm>
          <a:prstGeom prst="rect">
            <a:avLst/>
          </a:prstGeom>
        </p:spPr>
      </p:pic>
      <p:pic>
        <p:nvPicPr>
          <p:cNvPr id="9" name="Picture 8">
            <a:extLst>
              <a:ext uri="{FF2B5EF4-FFF2-40B4-BE49-F238E27FC236}">
                <a16:creationId xmlns:a16="http://schemas.microsoft.com/office/drawing/2014/main" id="{7352F98B-7858-DD41-91EE-9524058CBE33}"/>
              </a:ext>
            </a:extLst>
          </p:cNvPr>
          <p:cNvPicPr>
            <a:picLocks noChangeAspect="1"/>
          </p:cNvPicPr>
          <p:nvPr/>
        </p:nvPicPr>
        <p:blipFill>
          <a:blip r:embed="rId7"/>
          <a:stretch>
            <a:fillRect/>
          </a:stretch>
        </p:blipFill>
        <p:spPr>
          <a:xfrm>
            <a:off x="9711401" y="3459622"/>
            <a:ext cx="2169098" cy="659568"/>
          </a:xfrm>
          <a:prstGeom prst="rect">
            <a:avLst/>
          </a:prstGeom>
        </p:spPr>
      </p:pic>
      <p:sp>
        <p:nvSpPr>
          <p:cNvPr id="3" name="TextBox 2">
            <a:extLst>
              <a:ext uri="{FF2B5EF4-FFF2-40B4-BE49-F238E27FC236}">
                <a16:creationId xmlns:a16="http://schemas.microsoft.com/office/drawing/2014/main" id="{01CAEC4B-A7E7-A942-9A83-62A1A25DD319}"/>
              </a:ext>
            </a:extLst>
          </p:cNvPr>
          <p:cNvSpPr txBox="1"/>
          <p:nvPr/>
        </p:nvSpPr>
        <p:spPr>
          <a:xfrm>
            <a:off x="8819215" y="4778696"/>
            <a:ext cx="1477397" cy="523220"/>
          </a:xfrm>
          <a:prstGeom prst="rect">
            <a:avLst/>
          </a:prstGeom>
          <a:noFill/>
        </p:spPr>
        <p:txBody>
          <a:bodyPr wrap="square" rtlCol="0">
            <a:spAutoFit/>
          </a:bodyPr>
          <a:lstStyle/>
          <a:p>
            <a:pPr algn="ctr"/>
            <a:r>
              <a:rPr lang="en-US" sz="2800"/>
              <a:t>ASDB</a:t>
            </a:r>
          </a:p>
        </p:txBody>
      </p:sp>
      <p:sp>
        <p:nvSpPr>
          <p:cNvPr id="16" name="Rectangle 15">
            <a:extLst>
              <a:ext uri="{FF2B5EF4-FFF2-40B4-BE49-F238E27FC236}">
                <a16:creationId xmlns:a16="http://schemas.microsoft.com/office/drawing/2014/main" id="{DBECE47B-3AD4-524C-A7E0-B3763241167F}"/>
              </a:ext>
            </a:extLst>
          </p:cNvPr>
          <p:cNvSpPr/>
          <p:nvPr/>
        </p:nvSpPr>
        <p:spPr>
          <a:xfrm>
            <a:off x="248259" y="1712552"/>
            <a:ext cx="7861420" cy="2800767"/>
          </a:xfrm>
          <a:prstGeom prst="rect">
            <a:avLst/>
          </a:prstGeom>
        </p:spPr>
        <p:txBody>
          <a:bodyPr wrap="square">
            <a:spAutoFit/>
          </a:bodyPr>
          <a:lstStyle/>
          <a:p>
            <a:pPr lvl="1"/>
            <a:r>
              <a:rPr lang="de-DE" sz="2800"/>
              <a:t>﻿ For our analysis we utilize “snapshots“ from the RC projects RIPE RIS , Routeviews, and Isolario</a:t>
            </a:r>
          </a:p>
          <a:p>
            <a:pPr marL="1257300" lvl="2" indent="-342900">
              <a:buFont typeface="Arial" panose="020B0604020202020204" pitchFamily="34" charset="0"/>
              <a:buChar char="•"/>
            </a:pPr>
            <a:r>
              <a:rPr lang="de-DE" sz="2400"/>
              <a:t>From Jan.2010 to October.2021</a:t>
            </a:r>
          </a:p>
          <a:p>
            <a:pPr marL="1257300" lvl="2" indent="-342900">
              <a:buFont typeface="Arial" panose="020B0604020202020204" pitchFamily="34" charset="0"/>
              <a:buChar char="•"/>
            </a:pPr>
            <a:r>
              <a:rPr lang="de-DE" sz="2400"/>
              <a:t>Quarterly, 7days per quarter</a:t>
            </a:r>
          </a:p>
          <a:p>
            <a:pPr marL="1257300" lvl="2" indent="-342900">
              <a:buFont typeface="Arial" panose="020B0604020202020204" pitchFamily="34" charset="0"/>
              <a:buChar char="•"/>
            </a:pPr>
            <a:r>
              <a:rPr lang="de-DE" sz="2400"/>
              <a:t>BGP RIBs – every 24 hours</a:t>
            </a:r>
          </a:p>
          <a:p>
            <a:pPr marL="1257300" lvl="2" indent="-342900">
              <a:buFont typeface="Arial" panose="020B0604020202020204" pitchFamily="34" charset="0"/>
              <a:buChar char="•"/>
            </a:pPr>
            <a:r>
              <a:rPr lang="de-DE" sz="2400"/>
              <a:t>BGP Updates – every 5 mins</a:t>
            </a:r>
          </a:p>
          <a:p>
            <a:pPr marL="1257300" lvl="2" indent="-342900">
              <a:buFont typeface="Arial" panose="020B0604020202020204" pitchFamily="34" charset="0"/>
              <a:buChar char="•"/>
            </a:pPr>
            <a:r>
              <a:rPr lang="de-DE" sz="2400"/>
              <a:t>Applied filters to clean the data</a:t>
            </a:r>
          </a:p>
        </p:txBody>
      </p:sp>
      <p:sp>
        <p:nvSpPr>
          <p:cNvPr id="4" name="Rectangle 3">
            <a:extLst>
              <a:ext uri="{FF2B5EF4-FFF2-40B4-BE49-F238E27FC236}">
                <a16:creationId xmlns:a16="http://schemas.microsoft.com/office/drawing/2014/main" id="{F98E8106-50CC-A340-A454-BDE58451BF27}"/>
              </a:ext>
            </a:extLst>
          </p:cNvPr>
          <p:cNvSpPr/>
          <p:nvPr/>
        </p:nvSpPr>
        <p:spPr>
          <a:xfrm>
            <a:off x="6940621" y="2785712"/>
            <a:ext cx="3951146" cy="461665"/>
          </a:xfrm>
          <a:prstGeom prst="rect">
            <a:avLst/>
          </a:prstGeom>
        </p:spPr>
        <p:txBody>
          <a:bodyPr wrap="none">
            <a:spAutoFit/>
          </a:bodyPr>
          <a:lstStyle/>
          <a:p>
            <a:pPr lvl="2"/>
            <a:r>
              <a:rPr lang="de-DE" sz="2400"/>
              <a:t>Supplemental datasets</a:t>
            </a:r>
          </a:p>
        </p:txBody>
      </p:sp>
    </p:spTree>
    <p:extLst>
      <p:ext uri="{BB962C8B-B14F-4D97-AF65-F5344CB8AC3E}">
        <p14:creationId xmlns:p14="http://schemas.microsoft.com/office/powerpoint/2010/main" val="245544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5</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1746504" y="2745299"/>
            <a:ext cx="9364458" cy="812258"/>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4800">
                <a:solidFill>
                  <a:srgbClr val="880A00"/>
                </a:solidFill>
                <a:latin typeface="Times New Roman" panose="02020603050405020304" pitchFamily="18" charset="0"/>
                <a:ea typeface="+mj-ea"/>
                <a:cs typeface="Times New Roman" panose="02020603050405020304" pitchFamily="18" charset="0"/>
              </a:defRPr>
            </a:lvl1pPr>
          </a:lstStyle>
          <a:p>
            <a:r>
              <a:rPr lang="de-DE"/>
              <a:t>﻿1. </a:t>
            </a:r>
            <a:r>
              <a:rPr lang="en-US"/>
              <a:t>OBSERVABILITY </a:t>
            </a:r>
          </a:p>
        </p:txBody>
      </p:sp>
      <p:sp>
        <p:nvSpPr>
          <p:cNvPr id="14" name="Subtitle 2">
            <a:extLst>
              <a:ext uri="{FF2B5EF4-FFF2-40B4-BE49-F238E27FC236}">
                <a16:creationId xmlns:a16="http://schemas.microsoft.com/office/drawing/2014/main" id="{3DB29450-2597-B642-AB41-D46B24807067}"/>
              </a:ext>
            </a:extLst>
          </p:cNvPr>
          <p:cNvSpPr txBox="1">
            <a:spLocks/>
          </p:cNvSpPr>
          <p:nvPr/>
        </p:nvSpPr>
        <p:spPr>
          <a:xfrm>
            <a:off x="450938" y="1615858"/>
            <a:ext cx="3419268" cy="4684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28054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5C8A074C-8D09-D149-8335-E0F7E5746DA6}"/>
              </a:ext>
            </a:extLst>
          </p:cNvPr>
          <p:cNvPicPr>
            <a:picLocks noGrp="1" noChangeAspect="1"/>
          </p:cNvPicPr>
          <p:nvPr>
            <p:ph sz="quarter" idx="4"/>
          </p:nvPr>
        </p:nvPicPr>
        <p:blipFill>
          <a:blip r:embed="rId3"/>
          <a:stretch>
            <a:fillRect/>
          </a:stretch>
        </p:blipFill>
        <p:spPr>
          <a:xfrm>
            <a:off x="5754425" y="1615858"/>
            <a:ext cx="6170353" cy="4560090"/>
          </a:xfrm>
        </p:spPr>
      </p:pic>
      <p:sp>
        <p:nvSpPr>
          <p:cNvPr id="5" name="Slide Number Placeholder 4"/>
          <p:cNvSpPr>
            <a:spLocks noGrp="1"/>
          </p:cNvSpPr>
          <p:nvPr>
            <p:ph type="sldNum" sz="quarter" idx="12"/>
          </p:nvPr>
        </p:nvSpPr>
        <p:spPr/>
        <p:txBody>
          <a:bodyPr/>
          <a:lstStyle/>
          <a:p>
            <a:fld id="{A9E616E1-225A-4617-94CC-9CED3596A636}" type="slidenum">
              <a:rPr lang="en-US" smtClean="0"/>
              <a:t>6</a:t>
            </a:fld>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849278"/>
          </a:xfrm>
          <a:prstGeom prst="rect">
            <a:avLst/>
          </a:prstGeom>
        </p:spPr>
        <p:txBody>
          <a:bodyPr vert="horz" lIns="91440" tIns="45720" rIns="91440" bIns="45720" rtlCol="0" anchor="b">
            <a:normAutofit/>
          </a:bodyPr>
          <a:lstStyle>
            <a:lvl1pPr algn="ctr">
              <a:lnSpc>
                <a:spcPct val="90000"/>
              </a:lnSpc>
              <a:spcBef>
                <a:spcPct val="0"/>
              </a:spcBef>
              <a:buNone/>
              <a:defRPr sz="5400">
                <a:solidFill>
                  <a:srgbClr val="880A00"/>
                </a:solidFill>
                <a:latin typeface="Times New Roman" panose="02020603050405020304" pitchFamily="18" charset="0"/>
                <a:ea typeface="+mj-ea"/>
                <a:cs typeface="Times New Roman" panose="02020603050405020304" pitchFamily="18" charset="0"/>
              </a:defRPr>
            </a:lvl1pPr>
          </a:lstStyle>
          <a:p>
            <a:r>
              <a:rPr lang="de-DE" sz="4000">
                <a:latin typeface="LinLibertineT"/>
              </a:rPr>
              <a:t>HSPs in Routing Ecosystem </a:t>
            </a:r>
            <a:endParaRPr lang="de-DE" sz="4000"/>
          </a:p>
        </p:txBody>
      </p:sp>
      <p:sp>
        <p:nvSpPr>
          <p:cNvPr id="4" name="Terminator 3">
            <a:extLst>
              <a:ext uri="{FF2B5EF4-FFF2-40B4-BE49-F238E27FC236}">
                <a16:creationId xmlns:a16="http://schemas.microsoft.com/office/drawing/2014/main" id="{C6594C2C-07DD-294B-9037-B6FC786BA71E}"/>
              </a:ext>
            </a:extLst>
          </p:cNvPr>
          <p:cNvSpPr/>
          <p:nvPr/>
        </p:nvSpPr>
        <p:spPr>
          <a:xfrm>
            <a:off x="450297" y="4122970"/>
            <a:ext cx="5145089" cy="838773"/>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2400"/>
              <a:t>HSPs make ~ 14%  to more than 20% of of all the prefixes</a:t>
            </a:r>
          </a:p>
        </p:txBody>
      </p:sp>
      <p:cxnSp>
        <p:nvCxnSpPr>
          <p:cNvPr id="7" name="Straight Arrow Connector 6">
            <a:extLst>
              <a:ext uri="{FF2B5EF4-FFF2-40B4-BE49-F238E27FC236}">
                <a16:creationId xmlns:a16="http://schemas.microsoft.com/office/drawing/2014/main" id="{A3ED21D1-F03F-B44D-8684-77E7F9ABF47C}"/>
              </a:ext>
            </a:extLst>
          </p:cNvPr>
          <p:cNvCxnSpPr>
            <a:cxnSpLocks/>
          </p:cNvCxnSpPr>
          <p:nvPr/>
        </p:nvCxnSpPr>
        <p:spPr>
          <a:xfrm>
            <a:off x="5596974" y="4499769"/>
            <a:ext cx="1411838" cy="7617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29CBDD8-B181-E148-A9AC-1791F6F209E3}"/>
              </a:ext>
            </a:extLst>
          </p:cNvPr>
          <p:cNvCxnSpPr>
            <a:cxnSpLocks/>
          </p:cNvCxnSpPr>
          <p:nvPr/>
        </p:nvCxnSpPr>
        <p:spPr>
          <a:xfrm>
            <a:off x="5596974" y="4448882"/>
            <a:ext cx="5240915" cy="5128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E90AC20-6B7E-0D46-B09B-CB001646EECA}"/>
              </a:ext>
            </a:extLst>
          </p:cNvPr>
          <p:cNvSpPr txBox="1"/>
          <p:nvPr/>
        </p:nvSpPr>
        <p:spPr>
          <a:xfrm>
            <a:off x="676999" y="2241868"/>
            <a:ext cx="3171959" cy="400110"/>
          </a:xfrm>
          <a:prstGeom prst="rect">
            <a:avLst/>
          </a:prstGeom>
          <a:noFill/>
        </p:spPr>
        <p:txBody>
          <a:bodyPr wrap="none" rtlCol="0">
            <a:spAutoFit/>
          </a:bodyPr>
          <a:lstStyle/>
          <a:p>
            <a:r>
              <a:rPr lang="en-US" sz="2000"/>
              <a:t>Share of HSPs in the Interent</a:t>
            </a:r>
          </a:p>
        </p:txBody>
      </p:sp>
      <p:sp>
        <p:nvSpPr>
          <p:cNvPr id="11" name="Terminator 10">
            <a:extLst>
              <a:ext uri="{FF2B5EF4-FFF2-40B4-BE49-F238E27FC236}">
                <a16:creationId xmlns:a16="http://schemas.microsoft.com/office/drawing/2014/main" id="{3EBFA4FE-26B5-174B-B294-D0BAAA1B6E1F}"/>
              </a:ext>
            </a:extLst>
          </p:cNvPr>
          <p:cNvSpPr/>
          <p:nvPr/>
        </p:nvSpPr>
        <p:spPr>
          <a:xfrm>
            <a:off x="305096" y="5886284"/>
            <a:ext cx="5182108" cy="877814"/>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a:solidFill>
                  <a:srgbClr val="880A00"/>
                </a:solidFill>
              </a:rPr>
              <a:t>HSPs make ~ 10%  of all the prefixes</a:t>
            </a:r>
          </a:p>
        </p:txBody>
      </p:sp>
    </p:spTree>
    <p:extLst>
      <p:ext uri="{BB962C8B-B14F-4D97-AF65-F5344CB8AC3E}">
        <p14:creationId xmlns:p14="http://schemas.microsoft.com/office/powerpoint/2010/main" val="63385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7</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0" name="Content Placeholder 2">
            <a:extLst>
              <a:ext uri="{FF2B5EF4-FFF2-40B4-BE49-F238E27FC236}">
                <a16:creationId xmlns:a16="http://schemas.microsoft.com/office/drawing/2014/main" id="{4E63D4B8-1AE0-CC4D-8BDE-BACFE95718E3}"/>
              </a:ext>
            </a:extLst>
          </p:cNvPr>
          <p:cNvSpPr txBox="1">
            <a:spLocks/>
          </p:cNvSpPr>
          <p:nvPr/>
        </p:nvSpPr>
        <p:spPr>
          <a:xfrm>
            <a:off x="7008812" y="221521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145333"/>
            <a:ext cx="11473841" cy="906768"/>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4800">
                <a:solidFill>
                  <a:srgbClr val="880A00"/>
                </a:solidFill>
                <a:latin typeface="Times New Roman" panose="02020603050405020304" pitchFamily="18" charset="0"/>
                <a:ea typeface="+mj-ea"/>
                <a:cs typeface="Times New Roman" panose="02020603050405020304" pitchFamily="18" charset="0"/>
              </a:defRPr>
            </a:lvl1pPr>
          </a:lstStyle>
          <a:p>
            <a:r>
              <a:rPr lang="de-DE" sz="4000"/>
              <a:t>HSP Visibility and Consistency</a:t>
            </a:r>
            <a:endParaRPr lang="en-US" sz="4000"/>
          </a:p>
        </p:txBody>
      </p:sp>
      <p:sp>
        <p:nvSpPr>
          <p:cNvPr id="14" name="Subtitle 2">
            <a:extLst>
              <a:ext uri="{FF2B5EF4-FFF2-40B4-BE49-F238E27FC236}">
                <a16:creationId xmlns:a16="http://schemas.microsoft.com/office/drawing/2014/main" id="{3DB29450-2597-B642-AB41-D46B24807067}"/>
              </a:ext>
            </a:extLst>
          </p:cNvPr>
          <p:cNvSpPr txBox="1">
            <a:spLocks/>
          </p:cNvSpPr>
          <p:nvPr/>
        </p:nvSpPr>
        <p:spPr>
          <a:xfrm>
            <a:off x="450938" y="1615858"/>
            <a:ext cx="3419268" cy="4684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450937" y="1260981"/>
            <a:ext cx="5986152" cy="812704"/>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b="0"/>
              <a:t>We use one year data of BGP RIBs and updates</a:t>
            </a:r>
          </a:p>
          <a:p>
            <a:pPr marL="342900" indent="-342900">
              <a:buFont typeface="Arial" panose="020B0604020202020204" pitchFamily="34" charset="0"/>
              <a:buChar char="•"/>
            </a:pPr>
            <a:r>
              <a:rPr lang="en-US" b="0"/>
              <a:t>to track every HSP for the whole year</a:t>
            </a:r>
          </a:p>
        </p:txBody>
      </p:sp>
      <p:pic>
        <p:nvPicPr>
          <p:cNvPr id="7" name="Content Placeholder 6">
            <a:extLst>
              <a:ext uri="{FF2B5EF4-FFF2-40B4-BE49-F238E27FC236}">
                <a16:creationId xmlns:a16="http://schemas.microsoft.com/office/drawing/2014/main" id="{E4B50792-583C-AE42-B01D-937DAC73007C}"/>
              </a:ext>
            </a:extLst>
          </p:cNvPr>
          <p:cNvPicPr>
            <a:picLocks noGrp="1" noChangeAspect="1"/>
          </p:cNvPicPr>
          <p:nvPr>
            <p:ph sz="quarter" idx="4"/>
          </p:nvPr>
        </p:nvPicPr>
        <p:blipFill>
          <a:blip r:embed="rId3"/>
          <a:stretch>
            <a:fillRect/>
          </a:stretch>
        </p:blipFill>
        <p:spPr>
          <a:xfrm>
            <a:off x="1476630" y="2073685"/>
            <a:ext cx="7706041" cy="3449792"/>
          </a:xfrm>
        </p:spPr>
      </p:pic>
      <p:sp>
        <p:nvSpPr>
          <p:cNvPr id="17" name="Rectangular Callout 16">
            <a:extLst>
              <a:ext uri="{FF2B5EF4-FFF2-40B4-BE49-F238E27FC236}">
                <a16:creationId xmlns:a16="http://schemas.microsoft.com/office/drawing/2014/main" id="{A829D4E5-7D27-BB4A-8A43-84F650D1F7FC}"/>
              </a:ext>
            </a:extLst>
          </p:cNvPr>
          <p:cNvSpPr/>
          <p:nvPr/>
        </p:nvSpPr>
        <p:spPr>
          <a:xfrm>
            <a:off x="9336660" y="3211373"/>
            <a:ext cx="2588120" cy="1615460"/>
          </a:xfrm>
          <a:prstGeom prst="wedgeRectCallout">
            <a:avLst>
              <a:gd name="adj1" fmla="val -61727"/>
              <a:gd name="adj2" fmla="val -3954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a:t>There is a correlation between consistency and visibility</a:t>
            </a:r>
          </a:p>
        </p:txBody>
      </p:sp>
      <p:cxnSp>
        <p:nvCxnSpPr>
          <p:cNvPr id="18" name="Straight Arrow Connector 17">
            <a:extLst>
              <a:ext uri="{FF2B5EF4-FFF2-40B4-BE49-F238E27FC236}">
                <a16:creationId xmlns:a16="http://schemas.microsoft.com/office/drawing/2014/main" id="{AD64897E-86A7-F440-A7A0-330554ED68BF}"/>
              </a:ext>
            </a:extLst>
          </p:cNvPr>
          <p:cNvCxnSpPr>
            <a:cxnSpLocks/>
          </p:cNvCxnSpPr>
          <p:nvPr/>
        </p:nvCxnSpPr>
        <p:spPr>
          <a:xfrm flipH="1" flipV="1">
            <a:off x="2143593" y="5006715"/>
            <a:ext cx="330848" cy="8854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BFD9CD06-4F17-DF41-BFF9-77E4E994F336}"/>
              </a:ext>
            </a:extLst>
          </p:cNvPr>
          <p:cNvCxnSpPr>
            <a:cxnSpLocks/>
          </p:cNvCxnSpPr>
          <p:nvPr/>
        </p:nvCxnSpPr>
        <p:spPr>
          <a:xfrm flipV="1">
            <a:off x="3925703" y="5006716"/>
            <a:ext cx="1091514" cy="8795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rminator 19">
            <a:extLst>
              <a:ext uri="{FF2B5EF4-FFF2-40B4-BE49-F238E27FC236}">
                <a16:creationId xmlns:a16="http://schemas.microsoft.com/office/drawing/2014/main" id="{CF1B1FCE-2B7A-794E-940F-5D419E31EFE9}"/>
              </a:ext>
            </a:extLst>
          </p:cNvPr>
          <p:cNvSpPr/>
          <p:nvPr/>
        </p:nvSpPr>
        <p:spPr>
          <a:xfrm>
            <a:off x="305096" y="5886284"/>
            <a:ext cx="7241213" cy="877814"/>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a:solidFill>
                  <a:srgbClr val="880A00"/>
                </a:solidFill>
              </a:rPr>
              <a:t>HSPs have life span from days to more than a year</a:t>
            </a:r>
          </a:p>
          <a:p>
            <a:r>
              <a:rPr lang="en-US" sz="2400">
                <a:solidFill>
                  <a:srgbClr val="880A00"/>
                </a:solidFill>
              </a:rPr>
              <a:t>Many have visibility to less than 50 peer ASes </a:t>
            </a:r>
          </a:p>
        </p:txBody>
      </p:sp>
    </p:spTree>
    <p:extLst>
      <p:ext uri="{BB962C8B-B14F-4D97-AF65-F5344CB8AC3E}">
        <p14:creationId xmlns:p14="http://schemas.microsoft.com/office/powerpoint/2010/main" val="360384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8</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1746504" y="2745299"/>
            <a:ext cx="9364458" cy="812258"/>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4800">
                <a:solidFill>
                  <a:srgbClr val="880A00"/>
                </a:solidFill>
                <a:latin typeface="Times New Roman" panose="02020603050405020304" pitchFamily="18" charset="0"/>
                <a:ea typeface="+mj-ea"/>
                <a:cs typeface="Times New Roman" panose="02020603050405020304" pitchFamily="18" charset="0"/>
              </a:defRPr>
            </a:lvl1pPr>
          </a:lstStyle>
          <a:p>
            <a:r>
              <a:rPr lang="de-DE"/>
              <a:t>2. USE CASES &amp; FUNCTIONS</a:t>
            </a:r>
          </a:p>
        </p:txBody>
      </p:sp>
      <p:sp>
        <p:nvSpPr>
          <p:cNvPr id="14" name="Subtitle 2">
            <a:extLst>
              <a:ext uri="{FF2B5EF4-FFF2-40B4-BE49-F238E27FC236}">
                <a16:creationId xmlns:a16="http://schemas.microsoft.com/office/drawing/2014/main" id="{3DB29450-2597-B642-AB41-D46B24807067}"/>
              </a:ext>
            </a:extLst>
          </p:cNvPr>
          <p:cNvSpPr txBox="1">
            <a:spLocks/>
          </p:cNvSpPr>
          <p:nvPr/>
        </p:nvSpPr>
        <p:spPr>
          <a:xfrm>
            <a:off x="450938" y="1615858"/>
            <a:ext cx="3419268" cy="46847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69067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E616E1-225A-4617-94CC-9CED3596A636}" type="slidenum">
              <a:rPr lang="en-US" smtClean="0"/>
              <a:t>9</a:t>
            </a:fld>
            <a:endParaRPr lang="en-US"/>
          </a:p>
        </p:txBody>
      </p:sp>
      <p:sp>
        <p:nvSpPr>
          <p:cNvPr id="8" name="Content Placeholder 2">
            <a:extLst>
              <a:ext uri="{FF2B5EF4-FFF2-40B4-BE49-F238E27FC236}">
                <a16:creationId xmlns:a16="http://schemas.microsoft.com/office/drawing/2014/main" id="{7341FB36-D2B0-CB46-8FD6-09A054FD573F}"/>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E944526-AA73-3048-97F6-12B033A7BC9F}"/>
              </a:ext>
            </a:extLst>
          </p:cNvPr>
          <p:cNvSpPr txBox="1">
            <a:spLocks/>
          </p:cNvSpPr>
          <p:nvPr/>
        </p:nvSpPr>
        <p:spPr>
          <a:xfrm>
            <a:off x="6170612" y="222761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itle 1">
            <a:extLst>
              <a:ext uri="{FF2B5EF4-FFF2-40B4-BE49-F238E27FC236}">
                <a16:creationId xmlns:a16="http://schemas.microsoft.com/office/drawing/2014/main" id="{07AA88CF-88E2-6E4E-8946-5A8C25306A94}"/>
              </a:ext>
            </a:extLst>
          </p:cNvPr>
          <p:cNvSpPr txBox="1">
            <a:spLocks/>
          </p:cNvSpPr>
          <p:nvPr/>
        </p:nvSpPr>
        <p:spPr>
          <a:xfrm>
            <a:off x="450937" y="239843"/>
            <a:ext cx="11473841" cy="812258"/>
          </a:xfrm>
          <a:prstGeom prst="rect">
            <a:avLst/>
          </a:prstGeom>
        </p:spPr>
        <p:txBody>
          <a:bodyPr vert="horz" lIns="91440" tIns="45720" rIns="91440" bIns="45720" rtlCol="0" anchor="b">
            <a:normAutofit/>
          </a:bodyPr>
          <a:lstStyle>
            <a:defPPr>
              <a:defRPr lang="de-DE"/>
            </a:defPPr>
            <a:lvl1pPr algn="ctr">
              <a:lnSpc>
                <a:spcPct val="90000"/>
              </a:lnSpc>
              <a:spcBef>
                <a:spcPct val="0"/>
              </a:spcBef>
              <a:buNone/>
              <a:defRPr sz="4800">
                <a:solidFill>
                  <a:srgbClr val="880A00"/>
                </a:solidFill>
                <a:latin typeface="Times New Roman" panose="02020603050405020304" pitchFamily="18" charset="0"/>
                <a:ea typeface="+mj-ea"/>
                <a:cs typeface="Times New Roman" panose="02020603050405020304" pitchFamily="18" charset="0"/>
              </a:defRPr>
            </a:lvl1pPr>
          </a:lstStyle>
          <a:p>
            <a:r>
              <a:rPr lang="en-US" sz="4000"/>
              <a:t>CIDR Sizes of HSPs</a:t>
            </a:r>
          </a:p>
        </p:txBody>
      </p:sp>
      <p:sp>
        <p:nvSpPr>
          <p:cNvPr id="15" name="Subtitle 2">
            <a:extLst>
              <a:ext uri="{FF2B5EF4-FFF2-40B4-BE49-F238E27FC236}">
                <a16:creationId xmlns:a16="http://schemas.microsoft.com/office/drawing/2014/main" id="{9A04D441-C417-4D47-B36B-80C80A1B0B63}"/>
              </a:ext>
            </a:extLst>
          </p:cNvPr>
          <p:cNvSpPr txBox="1">
            <a:spLocks/>
          </p:cNvSpPr>
          <p:nvPr/>
        </p:nvSpPr>
        <p:spPr>
          <a:xfrm>
            <a:off x="75463" y="2154577"/>
            <a:ext cx="6249137" cy="172351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de-DE" b="0"/>
              <a:t>CIDR sizes hint use cases </a:t>
            </a:r>
          </a:p>
          <a:p>
            <a:pPr marL="914400" lvl="1" indent="-457200" algn="just">
              <a:buFont typeface="Arial" panose="020B0604020202020204" pitchFamily="34" charset="0"/>
              <a:buChar char="•"/>
            </a:pPr>
            <a:r>
              <a:rPr lang="de-DE" sz="2400" b="0"/>
              <a:t>/32 and /128 for blackholing purposes</a:t>
            </a:r>
          </a:p>
          <a:p>
            <a:pPr marL="914400" lvl="1" indent="-457200" algn="just">
              <a:buFont typeface="Arial" panose="020B0604020202020204" pitchFamily="34" charset="0"/>
              <a:buChar char="•"/>
            </a:pPr>
            <a:r>
              <a:rPr lang="de-DE" sz="2400" b="0"/>
              <a:t>/30, /29 </a:t>
            </a:r>
            <a:r>
              <a:rPr lang="en-US" sz="2400" b="0"/>
              <a:t>peering subnets</a:t>
            </a:r>
          </a:p>
          <a:p>
            <a:pPr marL="914400" lvl="1" indent="-457200" algn="just">
              <a:buFont typeface="Arial" panose="020B0604020202020204" pitchFamily="34" charset="0"/>
              <a:buChar char="•"/>
            </a:pPr>
            <a:r>
              <a:rPr lang="en-US" sz="2400" b="0"/>
              <a:t>/56 and /64 address block assignments </a:t>
            </a:r>
          </a:p>
          <a:p>
            <a:pPr marL="914400" lvl="1" indent="-457200" algn="just">
              <a:buFont typeface="Arial" panose="020B0604020202020204" pitchFamily="34" charset="0"/>
              <a:buChar char="•"/>
            </a:pPr>
            <a:r>
              <a:rPr lang="en-US" sz="2400" b="0"/>
              <a:t>/25 traffic engineering</a:t>
            </a:r>
          </a:p>
        </p:txBody>
      </p:sp>
      <p:pic>
        <p:nvPicPr>
          <p:cNvPr id="3" name="Picture 2">
            <a:extLst>
              <a:ext uri="{FF2B5EF4-FFF2-40B4-BE49-F238E27FC236}">
                <a16:creationId xmlns:a16="http://schemas.microsoft.com/office/drawing/2014/main" id="{EB05EF57-AF91-354C-B5E5-C07FACD93809}"/>
              </a:ext>
            </a:extLst>
          </p:cNvPr>
          <p:cNvPicPr>
            <a:picLocks noChangeAspect="1"/>
          </p:cNvPicPr>
          <p:nvPr/>
        </p:nvPicPr>
        <p:blipFill>
          <a:blip r:embed="rId3"/>
          <a:stretch>
            <a:fillRect/>
          </a:stretch>
        </p:blipFill>
        <p:spPr>
          <a:xfrm>
            <a:off x="6217068" y="2213324"/>
            <a:ext cx="5753100" cy="3329543"/>
          </a:xfrm>
          <a:prstGeom prst="rect">
            <a:avLst/>
          </a:prstGeom>
        </p:spPr>
      </p:pic>
      <p:sp>
        <p:nvSpPr>
          <p:cNvPr id="10" name="Terminator 9">
            <a:extLst>
              <a:ext uri="{FF2B5EF4-FFF2-40B4-BE49-F238E27FC236}">
                <a16:creationId xmlns:a16="http://schemas.microsoft.com/office/drawing/2014/main" id="{FEF3924F-DA1D-E44E-9C25-A81EC6A0FF44}"/>
              </a:ext>
            </a:extLst>
          </p:cNvPr>
          <p:cNvSpPr/>
          <p:nvPr/>
        </p:nvSpPr>
        <p:spPr>
          <a:xfrm>
            <a:off x="525722" y="5435487"/>
            <a:ext cx="5336498" cy="877814"/>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a:solidFill>
                  <a:srgbClr val="880A00"/>
                </a:solidFill>
              </a:rPr>
              <a:t>HSPs have heterogeneous use cases</a:t>
            </a:r>
          </a:p>
        </p:txBody>
      </p:sp>
    </p:spTree>
    <p:extLst>
      <p:ext uri="{BB962C8B-B14F-4D97-AF65-F5344CB8AC3E}">
        <p14:creationId xmlns:p14="http://schemas.microsoft.com/office/powerpoint/2010/main" val="194663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24968</TotalTime>
  <Words>5641</Words>
  <Application>Microsoft Macintosh PowerPoint</Application>
  <PresentationFormat>Widescreen</PresentationFormat>
  <Paragraphs>493</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LinLibertineT</vt:lpstr>
      <vt:lpstr>Times</vt:lpstr>
      <vt:lpstr>Times New Roman</vt:lpstr>
      <vt:lpstr>Office Theme</vt:lpstr>
      <vt:lpstr>Hyper-Specific Prefixes: Gotta Enjoy the Little Things in Interdomain Routing </vt:lpstr>
      <vt:lpstr>Introduction</vt:lpstr>
      <vt:lpstr>Related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Cleaning Noisy Data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Hyper-specific prefixes: Routing Vandalism or Genuine Traffic Engineering? </dc:title>
  <dc:creator>Microsoft Office User</dc:creator>
  <cp:lastModifiedBy>Microsoft Office User</cp:lastModifiedBy>
  <cp:revision>231</cp:revision>
  <cp:lastPrinted>2023-05-22T19:19:52Z</cp:lastPrinted>
  <dcterms:created xsi:type="dcterms:W3CDTF">2021-05-14T06:46:39Z</dcterms:created>
  <dcterms:modified xsi:type="dcterms:W3CDTF">2023-05-22T19:48:13Z</dcterms:modified>
</cp:coreProperties>
</file>